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https://www.dicoding.com/blog/apa-itu-ci-cd/"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slide3.xml" Type="http://schemas.openxmlformats.org/officeDocument/2006/relationships/slid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8524710" cy="10441719"/>
          </a:xfrm>
          <a:prstGeom prst="rect">
            <a:avLst/>
          </a:prstGeom>
          <a:solidFill>
            <a:srgbClr val="6F50F8"/>
          </a:solidFill>
        </p:spPr>
      </p:sp>
      <p:sp>
        <p:nvSpPr>
          <p:cNvPr name="Freeform 3" id="3"/>
          <p:cNvSpPr/>
          <p:nvPr/>
        </p:nvSpPr>
        <p:spPr>
          <a:xfrm flipH="false" flipV="false" rot="0">
            <a:off x="847686" y="1821727"/>
            <a:ext cx="6829339" cy="7058748"/>
          </a:xfrm>
          <a:custGeom>
            <a:avLst/>
            <a:gdLst/>
            <a:ahLst/>
            <a:cxnLst/>
            <a:rect r="r" b="b" t="t" l="l"/>
            <a:pathLst>
              <a:path h="7058748" w="6829339">
                <a:moveTo>
                  <a:pt x="0" y="0"/>
                </a:moveTo>
                <a:lnTo>
                  <a:pt x="6829338" y="0"/>
                </a:lnTo>
                <a:lnTo>
                  <a:pt x="6829338" y="7058748"/>
                </a:lnTo>
                <a:lnTo>
                  <a:pt x="0" y="7058748"/>
                </a:lnTo>
                <a:lnTo>
                  <a:pt x="0" y="0"/>
                </a:lnTo>
                <a:close/>
              </a:path>
            </a:pathLst>
          </a:custGeom>
          <a:blipFill>
            <a:blip r:embed="rId2"/>
            <a:stretch>
              <a:fillRect l="0" t="0" r="0" b="0"/>
            </a:stretch>
          </a:blipFill>
        </p:spPr>
      </p:sp>
      <p:grpSp>
        <p:nvGrpSpPr>
          <p:cNvPr name="Group 4" id="4"/>
          <p:cNvGrpSpPr/>
          <p:nvPr/>
        </p:nvGrpSpPr>
        <p:grpSpPr>
          <a:xfrm rot="0">
            <a:off x="11895132" y="1028700"/>
            <a:ext cx="3033014" cy="988039"/>
            <a:chOff x="0" y="0"/>
            <a:chExt cx="4044019" cy="1317386"/>
          </a:xfrm>
        </p:grpSpPr>
        <p:sp>
          <p:nvSpPr>
            <p:cNvPr name="Freeform 5" id="5"/>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r>
                <a:rPr lang="en-US" sz="1901">
                  <a:solidFill>
                    <a:srgbClr val="1F264D"/>
                  </a:solidFill>
                  <a:latin typeface="DM Sans"/>
                </a:rPr>
                <a:t> </a:t>
              </a:r>
            </a:p>
          </p:txBody>
        </p:sp>
      </p:grpSp>
      <p:sp>
        <p:nvSpPr>
          <p:cNvPr name="Freeform 7" id="7"/>
          <p:cNvSpPr/>
          <p:nvPr/>
        </p:nvSpPr>
        <p:spPr>
          <a:xfrm flipH="false" flipV="false" rot="-1805857">
            <a:off x="3439787" y="1187942"/>
            <a:ext cx="946327" cy="1157587"/>
          </a:xfrm>
          <a:custGeom>
            <a:avLst/>
            <a:gdLst/>
            <a:ahLst/>
            <a:cxnLst/>
            <a:rect r="r" b="b" t="t" l="l"/>
            <a:pathLst>
              <a:path h="1157587" w="946327">
                <a:moveTo>
                  <a:pt x="0" y="0"/>
                </a:moveTo>
                <a:lnTo>
                  <a:pt x="946327" y="0"/>
                </a:lnTo>
                <a:lnTo>
                  <a:pt x="946327" y="1157587"/>
                </a:lnTo>
                <a:lnTo>
                  <a:pt x="0" y="1157587"/>
                </a:lnTo>
                <a:lnTo>
                  <a:pt x="0" y="0"/>
                </a:lnTo>
                <a:close/>
              </a:path>
            </a:pathLst>
          </a:custGeom>
          <a:blipFill>
            <a:blip r:embed="rId5"/>
            <a:stretch>
              <a:fillRect l="0" t="0" r="0" b="0"/>
            </a:stretch>
          </a:blipFill>
        </p:spPr>
      </p:sp>
      <p:grpSp>
        <p:nvGrpSpPr>
          <p:cNvPr name="Group 8" id="8"/>
          <p:cNvGrpSpPr/>
          <p:nvPr/>
        </p:nvGrpSpPr>
        <p:grpSpPr>
          <a:xfrm rot="0">
            <a:off x="9554453" y="1206219"/>
            <a:ext cx="7695322" cy="8044549"/>
            <a:chOff x="0" y="0"/>
            <a:chExt cx="10260429" cy="10726065"/>
          </a:xfrm>
        </p:grpSpPr>
        <p:sp>
          <p:nvSpPr>
            <p:cNvPr name="TextBox 9" id="9"/>
            <p:cNvSpPr txBox="true"/>
            <p:nvPr/>
          </p:nvSpPr>
          <p:spPr>
            <a:xfrm rot="0">
              <a:off x="0" y="171450"/>
              <a:ext cx="10260429" cy="7689842"/>
            </a:xfrm>
            <a:prstGeom prst="rect">
              <a:avLst/>
            </a:prstGeom>
          </p:spPr>
          <p:txBody>
            <a:bodyPr anchor="t" rtlCol="false" tIns="0" lIns="0" bIns="0" rIns="0">
              <a:spAutoFit/>
            </a:bodyPr>
            <a:lstStyle/>
            <a:p>
              <a:pPr algn="ctr">
                <a:lnSpc>
                  <a:spcPts val="8999"/>
                </a:lnSpc>
              </a:pPr>
              <a:r>
                <a:rPr lang="en-US" sz="8999">
                  <a:solidFill>
                    <a:srgbClr val="1F264D"/>
                  </a:solidFill>
                  <a:latin typeface="DM Sans"/>
                </a:rPr>
                <a:t>TESTING DAN QA PERANGKAT LUNAK</a:t>
              </a:r>
            </a:p>
            <a:p>
              <a:pPr algn="ctr">
                <a:lnSpc>
                  <a:spcPts val="8999"/>
                </a:lnSpc>
              </a:pPr>
              <a:r>
                <a:rPr lang="en-US" sz="8999">
                  <a:solidFill>
                    <a:srgbClr val="6F50F8"/>
                  </a:solidFill>
                  <a:latin typeface="DM Sans Bold"/>
                </a:rPr>
                <a:t>UTS</a:t>
              </a:r>
            </a:p>
          </p:txBody>
        </p:sp>
        <p:sp>
          <p:nvSpPr>
            <p:cNvPr name="TextBox 10" id="10"/>
            <p:cNvSpPr txBox="true"/>
            <p:nvPr/>
          </p:nvSpPr>
          <p:spPr>
            <a:xfrm rot="0">
              <a:off x="0" y="8416782"/>
              <a:ext cx="10260429" cy="2309283"/>
            </a:xfrm>
            <a:prstGeom prst="rect">
              <a:avLst/>
            </a:prstGeom>
          </p:spPr>
          <p:txBody>
            <a:bodyPr anchor="t" rtlCol="false" tIns="0" lIns="0" bIns="0" rIns="0">
              <a:spAutoFit/>
            </a:bodyPr>
            <a:lstStyle/>
            <a:p>
              <a:pPr algn="ctr">
                <a:lnSpc>
                  <a:spcPts val="3500"/>
                </a:lnSpc>
              </a:pPr>
              <a:r>
                <a:rPr lang="en-US" sz="2500">
                  <a:solidFill>
                    <a:srgbClr val="1F264D"/>
                  </a:solidFill>
                  <a:latin typeface="DM Sans Bold"/>
                </a:rPr>
                <a:t>Disajikan oleh: </a:t>
              </a:r>
            </a:p>
            <a:p>
              <a:pPr algn="ctr">
                <a:lnSpc>
                  <a:spcPts val="3500"/>
                </a:lnSpc>
              </a:pPr>
              <a:r>
                <a:rPr lang="en-US" sz="2500">
                  <a:solidFill>
                    <a:srgbClr val="1F264D"/>
                  </a:solidFill>
                  <a:latin typeface="DM Sans"/>
                </a:rPr>
                <a:t>Muhammad Safiul Annam</a:t>
              </a:r>
            </a:p>
            <a:p>
              <a:pPr algn="ctr">
                <a:lnSpc>
                  <a:spcPts val="3500"/>
                </a:lnSpc>
              </a:pPr>
              <a:r>
                <a:rPr lang="en-US" sz="2500">
                  <a:solidFill>
                    <a:srgbClr val="1F264D"/>
                  </a:solidFill>
                  <a:latin typeface="DM Sans"/>
                </a:rPr>
                <a:t>201011402237</a:t>
              </a:r>
            </a:p>
            <a:p>
              <a:pPr algn="ctr">
                <a:lnSpc>
                  <a:spcPts val="3500"/>
                </a:lnSpc>
              </a:pPr>
              <a:r>
                <a:rPr lang="en-US" sz="2500">
                  <a:solidFill>
                    <a:srgbClr val="1F264D"/>
                  </a:solidFill>
                  <a:latin typeface="DM Sans"/>
                </a:rPr>
                <a:t>07TPLE011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125695" y="5844745"/>
            <a:ext cx="4213664" cy="4113590"/>
          </a:xfrm>
          <a:custGeom>
            <a:avLst/>
            <a:gdLst/>
            <a:ahLst/>
            <a:cxnLst/>
            <a:rect r="r" b="b" t="t" l="l"/>
            <a:pathLst>
              <a:path h="4113590" w="4213664">
                <a:moveTo>
                  <a:pt x="0" y="0"/>
                </a:moveTo>
                <a:lnTo>
                  <a:pt x="4213664" y="0"/>
                </a:lnTo>
                <a:lnTo>
                  <a:pt x="4213664" y="4113590"/>
                </a:lnTo>
                <a:lnTo>
                  <a:pt x="0" y="4113590"/>
                </a:lnTo>
                <a:lnTo>
                  <a:pt x="0" y="0"/>
                </a:lnTo>
                <a:close/>
              </a:path>
            </a:pathLst>
          </a:custGeom>
          <a:blipFill>
            <a:blip r:embed="rId2"/>
            <a:stretch>
              <a:fillRect l="0" t="0" r="0" b="0"/>
            </a:stretch>
          </a:blipFill>
        </p:spPr>
      </p:sp>
      <p:sp>
        <p:nvSpPr>
          <p:cNvPr name="Freeform 4" id="4"/>
          <p:cNvSpPr/>
          <p:nvPr/>
        </p:nvSpPr>
        <p:spPr>
          <a:xfrm flipH="false" flipV="false" rot="0">
            <a:off x="2528290" y="4390863"/>
            <a:ext cx="4782257" cy="4867437"/>
          </a:xfrm>
          <a:custGeom>
            <a:avLst/>
            <a:gdLst/>
            <a:ahLst/>
            <a:cxnLst/>
            <a:rect r="r" b="b" t="t" l="l"/>
            <a:pathLst>
              <a:path h="4867437" w="4782257">
                <a:moveTo>
                  <a:pt x="0" y="0"/>
                </a:moveTo>
                <a:lnTo>
                  <a:pt x="4782257" y="0"/>
                </a:lnTo>
                <a:lnTo>
                  <a:pt x="4782257" y="4867437"/>
                </a:lnTo>
                <a:lnTo>
                  <a:pt x="0" y="4867437"/>
                </a:lnTo>
                <a:lnTo>
                  <a:pt x="0" y="0"/>
                </a:lnTo>
                <a:close/>
              </a:path>
            </a:pathLst>
          </a:custGeom>
          <a:blipFill>
            <a:blip r:embed="rId3"/>
            <a:stretch>
              <a:fillRect l="0" t="0" r="0" b="0"/>
            </a:stretch>
          </a:blipFill>
        </p:spPr>
      </p:sp>
      <p:sp>
        <p:nvSpPr>
          <p:cNvPr name="TextBox 5" id="5"/>
          <p:cNvSpPr txBox="true"/>
          <p:nvPr/>
        </p:nvSpPr>
        <p:spPr>
          <a:xfrm rot="0">
            <a:off x="1010709" y="1965052"/>
            <a:ext cx="7122582" cy="1057784"/>
          </a:xfrm>
          <a:prstGeom prst="rect">
            <a:avLst/>
          </a:prstGeom>
        </p:spPr>
        <p:txBody>
          <a:bodyPr anchor="t" rtlCol="false" tIns="0" lIns="0" bIns="0" rIns="0">
            <a:spAutoFit/>
          </a:bodyPr>
          <a:lstStyle/>
          <a:p>
            <a:pPr algn="ctr">
              <a:lnSpc>
                <a:spcPts val="8328"/>
              </a:lnSpc>
            </a:pPr>
            <a:r>
              <a:rPr lang="en-US" sz="6940">
                <a:solidFill>
                  <a:srgbClr val="1F264D"/>
                </a:solidFill>
                <a:latin typeface="DM Sans Bold"/>
              </a:rPr>
              <a:t>Manfaat CI/CD</a:t>
            </a:r>
          </a:p>
        </p:txBody>
      </p:sp>
      <p:sp>
        <p:nvSpPr>
          <p:cNvPr name="TextBox 6" id="6"/>
          <p:cNvSpPr txBox="true"/>
          <p:nvPr/>
        </p:nvSpPr>
        <p:spPr>
          <a:xfrm rot="0">
            <a:off x="10089476" y="3811865"/>
            <a:ext cx="6705399" cy="25012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F264D"/>
                </a:solidFill>
                <a:latin typeface="DM Sans"/>
              </a:rPr>
              <a:t>Memastikan integritas kode setiap kali ada pembaruan</a:t>
            </a:r>
          </a:p>
          <a:p>
            <a:pPr marL="518160" indent="-259080" lvl="1">
              <a:lnSpc>
                <a:spcPts val="3359"/>
              </a:lnSpc>
              <a:buFont typeface="Arial"/>
              <a:buChar char="•"/>
            </a:pPr>
            <a:r>
              <a:rPr lang="en-US" sz="2400">
                <a:solidFill>
                  <a:srgbClr val="1F264D"/>
                </a:solidFill>
                <a:latin typeface="DM Sans"/>
              </a:rPr>
              <a:t> Mempercepat dan mempermudah proses rilis</a:t>
            </a:r>
          </a:p>
          <a:p>
            <a:pPr marL="518160" indent="-259080" lvl="1">
              <a:lnSpc>
                <a:spcPts val="3359"/>
              </a:lnSpc>
              <a:buFont typeface="Arial"/>
              <a:buChar char="•"/>
            </a:pPr>
            <a:r>
              <a:rPr lang="en-US" sz="2400">
                <a:solidFill>
                  <a:srgbClr val="1F264D"/>
                </a:solidFill>
                <a:latin typeface="DM Sans"/>
              </a:rPr>
              <a:t>Meningkatkan Kualitas Perangkat Lunak</a:t>
            </a:r>
          </a:p>
          <a:p>
            <a:pPr marL="518160" indent="-259080" lvl="1">
              <a:lnSpc>
                <a:spcPts val="3359"/>
              </a:lnSpc>
              <a:buFont typeface="Arial"/>
              <a:buChar char="•"/>
            </a:pPr>
            <a:r>
              <a:rPr lang="en-US" sz="2400">
                <a:solidFill>
                  <a:srgbClr val="1F264D"/>
                </a:solidFill>
                <a:latin typeface="DM Sans"/>
              </a:rPr>
              <a:t>Dapat mendeteksi bug lebih cepat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125695" y="5844745"/>
            <a:ext cx="4213664" cy="4113590"/>
          </a:xfrm>
          <a:custGeom>
            <a:avLst/>
            <a:gdLst/>
            <a:ahLst/>
            <a:cxnLst/>
            <a:rect r="r" b="b" t="t" l="l"/>
            <a:pathLst>
              <a:path h="4113590" w="4213664">
                <a:moveTo>
                  <a:pt x="0" y="0"/>
                </a:moveTo>
                <a:lnTo>
                  <a:pt x="4213664" y="0"/>
                </a:lnTo>
                <a:lnTo>
                  <a:pt x="4213664" y="4113590"/>
                </a:lnTo>
                <a:lnTo>
                  <a:pt x="0" y="4113590"/>
                </a:lnTo>
                <a:lnTo>
                  <a:pt x="0" y="0"/>
                </a:lnTo>
                <a:close/>
              </a:path>
            </a:pathLst>
          </a:custGeom>
          <a:blipFill>
            <a:blip r:embed="rId2"/>
            <a:stretch>
              <a:fillRect l="0" t="0" r="0" b="0"/>
            </a:stretch>
          </a:blipFill>
        </p:spPr>
      </p:sp>
      <p:sp>
        <p:nvSpPr>
          <p:cNvPr name="Freeform 4" id="4"/>
          <p:cNvSpPr/>
          <p:nvPr/>
        </p:nvSpPr>
        <p:spPr>
          <a:xfrm flipH="false" flipV="false" rot="0">
            <a:off x="2528290" y="4390863"/>
            <a:ext cx="4782257" cy="4867437"/>
          </a:xfrm>
          <a:custGeom>
            <a:avLst/>
            <a:gdLst/>
            <a:ahLst/>
            <a:cxnLst/>
            <a:rect r="r" b="b" t="t" l="l"/>
            <a:pathLst>
              <a:path h="4867437" w="4782257">
                <a:moveTo>
                  <a:pt x="0" y="0"/>
                </a:moveTo>
                <a:lnTo>
                  <a:pt x="4782257" y="0"/>
                </a:lnTo>
                <a:lnTo>
                  <a:pt x="4782257" y="4867437"/>
                </a:lnTo>
                <a:lnTo>
                  <a:pt x="0" y="4867437"/>
                </a:lnTo>
                <a:lnTo>
                  <a:pt x="0" y="0"/>
                </a:lnTo>
                <a:close/>
              </a:path>
            </a:pathLst>
          </a:custGeom>
          <a:blipFill>
            <a:blip r:embed="rId3"/>
            <a:stretch>
              <a:fillRect l="0" t="0" r="0" b="0"/>
            </a:stretch>
          </a:blipFill>
        </p:spPr>
      </p:sp>
      <p:sp>
        <p:nvSpPr>
          <p:cNvPr name="TextBox 5" id="5"/>
          <p:cNvSpPr txBox="true"/>
          <p:nvPr/>
        </p:nvSpPr>
        <p:spPr>
          <a:xfrm rot="0">
            <a:off x="1010709" y="1965052"/>
            <a:ext cx="7122582" cy="2106043"/>
          </a:xfrm>
          <a:prstGeom prst="rect">
            <a:avLst/>
          </a:prstGeom>
        </p:spPr>
        <p:txBody>
          <a:bodyPr anchor="t" rtlCol="false" tIns="0" lIns="0" bIns="0" rIns="0">
            <a:spAutoFit/>
          </a:bodyPr>
          <a:lstStyle/>
          <a:p>
            <a:pPr algn="ctr">
              <a:lnSpc>
                <a:spcPts val="8328"/>
              </a:lnSpc>
            </a:pPr>
            <a:r>
              <a:rPr lang="en-US" sz="6940">
                <a:solidFill>
                  <a:srgbClr val="1F264D"/>
                </a:solidFill>
                <a:latin typeface="DM Sans Bold"/>
              </a:rPr>
              <a:t>Tools untuk CI/CD</a:t>
            </a:r>
          </a:p>
        </p:txBody>
      </p:sp>
      <p:sp>
        <p:nvSpPr>
          <p:cNvPr name="TextBox 6" id="6"/>
          <p:cNvSpPr txBox="true"/>
          <p:nvPr/>
        </p:nvSpPr>
        <p:spPr>
          <a:xfrm rot="0">
            <a:off x="10089476" y="3811865"/>
            <a:ext cx="6705399" cy="29203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F264D"/>
                </a:solidFill>
                <a:latin typeface="DM Sans"/>
              </a:rPr>
              <a:t>Jenkins</a:t>
            </a:r>
          </a:p>
          <a:p>
            <a:pPr marL="518160" indent="-259080" lvl="1">
              <a:lnSpc>
                <a:spcPts val="3359"/>
              </a:lnSpc>
              <a:buFont typeface="Arial"/>
              <a:buChar char="•"/>
            </a:pPr>
            <a:r>
              <a:rPr lang="en-US" sz="2400">
                <a:solidFill>
                  <a:srgbClr val="1F264D"/>
                </a:solidFill>
                <a:latin typeface="DM Sans"/>
              </a:rPr>
              <a:t>AWS Codebuildlis</a:t>
            </a:r>
          </a:p>
          <a:p>
            <a:pPr marL="518160" indent="-259080" lvl="1">
              <a:lnSpc>
                <a:spcPts val="3359"/>
              </a:lnSpc>
              <a:buFont typeface="Arial"/>
              <a:buChar char="•"/>
            </a:pPr>
            <a:r>
              <a:rPr lang="en-US" sz="2400">
                <a:solidFill>
                  <a:srgbClr val="1F264D"/>
                </a:solidFill>
                <a:latin typeface="DM Sans"/>
              </a:rPr>
              <a:t>AWS CodePipeline</a:t>
            </a:r>
          </a:p>
          <a:p>
            <a:pPr marL="518160" indent="-259080" lvl="1">
              <a:lnSpc>
                <a:spcPts val="3359"/>
              </a:lnSpc>
              <a:buFont typeface="Arial"/>
              <a:buChar char="•"/>
            </a:pPr>
            <a:r>
              <a:rPr lang="en-US" sz="2400">
                <a:solidFill>
                  <a:srgbClr val="1F264D"/>
                </a:solidFill>
                <a:latin typeface="DM Sans"/>
              </a:rPr>
              <a:t>Azure DevOps</a:t>
            </a:r>
          </a:p>
          <a:p>
            <a:pPr marL="518160" indent="-259080" lvl="1">
              <a:lnSpc>
                <a:spcPts val="3359"/>
              </a:lnSpc>
              <a:buFont typeface="Arial"/>
              <a:buChar char="•"/>
            </a:pPr>
            <a:r>
              <a:rPr lang="en-US" sz="2400">
                <a:solidFill>
                  <a:srgbClr val="1F264D"/>
                </a:solidFill>
                <a:latin typeface="DM Sans"/>
              </a:rPr>
              <a:t>GitLab CI/CD</a:t>
            </a:r>
          </a:p>
          <a:p>
            <a:pPr marL="518160" indent="-259080" lvl="1">
              <a:lnSpc>
                <a:spcPts val="3359"/>
              </a:lnSpc>
              <a:buFont typeface="Arial"/>
              <a:buChar char="•"/>
            </a:pPr>
            <a:r>
              <a:rPr lang="en-US" sz="2400">
                <a:solidFill>
                  <a:srgbClr val="1F264D"/>
                </a:solidFill>
                <a:latin typeface="DM Sans"/>
              </a:rPr>
              <a:t>Travis CI</a:t>
            </a:r>
          </a:p>
          <a:p>
            <a:pPr marL="518160" indent="-259080" lvl="1">
              <a:lnSpc>
                <a:spcPts val="3359"/>
              </a:lnSpc>
              <a:buFont typeface="Arial"/>
              <a:buChar char="•"/>
            </a:pPr>
            <a:r>
              <a:rPr lang="en-US" sz="2400">
                <a:solidFill>
                  <a:srgbClr val="1F264D"/>
                </a:solidFill>
                <a:latin typeface="DM Sans"/>
              </a:rPr>
              <a:t>CircleCI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125695" y="5844745"/>
            <a:ext cx="4213664" cy="4113590"/>
          </a:xfrm>
          <a:custGeom>
            <a:avLst/>
            <a:gdLst/>
            <a:ahLst/>
            <a:cxnLst/>
            <a:rect r="r" b="b" t="t" l="l"/>
            <a:pathLst>
              <a:path h="4113590" w="4213664">
                <a:moveTo>
                  <a:pt x="0" y="0"/>
                </a:moveTo>
                <a:lnTo>
                  <a:pt x="4213664" y="0"/>
                </a:lnTo>
                <a:lnTo>
                  <a:pt x="4213664" y="4113590"/>
                </a:lnTo>
                <a:lnTo>
                  <a:pt x="0" y="4113590"/>
                </a:lnTo>
                <a:lnTo>
                  <a:pt x="0" y="0"/>
                </a:lnTo>
                <a:close/>
              </a:path>
            </a:pathLst>
          </a:custGeom>
          <a:blipFill>
            <a:blip r:embed="rId2"/>
            <a:stretch>
              <a:fillRect l="0" t="0" r="0" b="0"/>
            </a:stretch>
          </a:blipFill>
        </p:spPr>
      </p:sp>
      <p:sp>
        <p:nvSpPr>
          <p:cNvPr name="Freeform 4" id="4"/>
          <p:cNvSpPr/>
          <p:nvPr/>
        </p:nvSpPr>
        <p:spPr>
          <a:xfrm flipH="false" flipV="false" rot="0">
            <a:off x="2528290" y="4390863"/>
            <a:ext cx="4782257" cy="4867437"/>
          </a:xfrm>
          <a:custGeom>
            <a:avLst/>
            <a:gdLst/>
            <a:ahLst/>
            <a:cxnLst/>
            <a:rect r="r" b="b" t="t" l="l"/>
            <a:pathLst>
              <a:path h="4867437" w="4782257">
                <a:moveTo>
                  <a:pt x="0" y="0"/>
                </a:moveTo>
                <a:lnTo>
                  <a:pt x="4782257" y="0"/>
                </a:lnTo>
                <a:lnTo>
                  <a:pt x="4782257" y="4867437"/>
                </a:lnTo>
                <a:lnTo>
                  <a:pt x="0" y="4867437"/>
                </a:lnTo>
                <a:lnTo>
                  <a:pt x="0" y="0"/>
                </a:lnTo>
                <a:close/>
              </a:path>
            </a:pathLst>
          </a:custGeom>
          <a:blipFill>
            <a:blip r:embed="rId3"/>
            <a:stretch>
              <a:fillRect l="0" t="0" r="0" b="0"/>
            </a:stretch>
          </a:blipFill>
        </p:spPr>
      </p:sp>
      <p:sp>
        <p:nvSpPr>
          <p:cNvPr name="TextBox 5" id="5"/>
          <p:cNvSpPr txBox="true"/>
          <p:nvPr/>
        </p:nvSpPr>
        <p:spPr>
          <a:xfrm rot="0">
            <a:off x="1028700" y="759669"/>
            <a:ext cx="7122582" cy="4202562"/>
          </a:xfrm>
          <a:prstGeom prst="rect">
            <a:avLst/>
          </a:prstGeom>
        </p:spPr>
        <p:txBody>
          <a:bodyPr anchor="t" rtlCol="false" tIns="0" lIns="0" bIns="0" rIns="0">
            <a:spAutoFit/>
          </a:bodyPr>
          <a:lstStyle/>
          <a:p>
            <a:pPr algn="ctr">
              <a:lnSpc>
                <a:spcPts val="8328"/>
              </a:lnSpc>
            </a:pPr>
            <a:r>
              <a:rPr lang="en-US" sz="6940">
                <a:solidFill>
                  <a:srgbClr val="1F264D"/>
                </a:solidFill>
                <a:latin typeface="DM Sans Bold"/>
              </a:rPr>
              <a:t>Konfigurasi CI/CD untuk Proyek Python</a:t>
            </a:r>
          </a:p>
          <a:p>
            <a:pPr algn="ctr">
              <a:lnSpc>
                <a:spcPts val="8328"/>
              </a:lnSpc>
            </a:pPr>
          </a:p>
        </p:txBody>
      </p:sp>
      <p:grpSp>
        <p:nvGrpSpPr>
          <p:cNvPr name="Group 6" id="6"/>
          <p:cNvGrpSpPr/>
          <p:nvPr/>
        </p:nvGrpSpPr>
        <p:grpSpPr>
          <a:xfrm rot="0">
            <a:off x="10134793" y="1028700"/>
            <a:ext cx="6705399" cy="6358247"/>
            <a:chOff x="0" y="0"/>
            <a:chExt cx="8940532" cy="8477663"/>
          </a:xfrm>
        </p:grpSpPr>
        <p:sp>
          <p:nvSpPr>
            <p:cNvPr name="TextBox 7" id="7"/>
            <p:cNvSpPr txBox="true"/>
            <p:nvPr/>
          </p:nvSpPr>
          <p:spPr>
            <a:xfrm rot="0">
              <a:off x="0" y="0"/>
              <a:ext cx="8940532" cy="558800"/>
            </a:xfrm>
            <a:prstGeom prst="rect">
              <a:avLst/>
            </a:prstGeom>
          </p:spPr>
          <p:txBody>
            <a:bodyPr anchor="t" rtlCol="false" tIns="0" lIns="0" bIns="0" rIns="0">
              <a:spAutoFit/>
            </a:bodyPr>
            <a:lstStyle/>
            <a:p>
              <a:pPr algn="l">
                <a:lnSpc>
                  <a:spcPts val="3360"/>
                </a:lnSpc>
                <a:spcBef>
                  <a:spcPct val="0"/>
                </a:spcBef>
              </a:pPr>
              <a:r>
                <a:rPr lang="en-US" sz="2800">
                  <a:solidFill>
                    <a:srgbClr val="1F264D"/>
                  </a:solidFill>
                  <a:latin typeface="DM Sans Bold"/>
                </a:rPr>
                <a:t>Menggunakan Jenkins</a:t>
              </a:r>
            </a:p>
          </p:txBody>
        </p:sp>
        <p:sp>
          <p:nvSpPr>
            <p:cNvPr name="TextBox 8" id="8"/>
            <p:cNvSpPr txBox="true"/>
            <p:nvPr/>
          </p:nvSpPr>
          <p:spPr>
            <a:xfrm rot="0">
              <a:off x="0" y="1068148"/>
              <a:ext cx="8940532" cy="3097318"/>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1F264D"/>
                  </a:solidFill>
                  <a:latin typeface="DM Sans"/>
                </a:rPr>
                <a:t> Install Jenkins di server CI</a:t>
              </a:r>
            </a:p>
            <a:p>
              <a:pPr marL="474981" indent="-237491" lvl="1">
                <a:lnSpc>
                  <a:spcPts val="3080"/>
                </a:lnSpc>
                <a:buFont typeface="Arial"/>
                <a:buChar char="•"/>
              </a:pPr>
              <a:r>
                <a:rPr lang="en-US" sz="2200">
                  <a:solidFill>
                    <a:srgbClr val="1F264D"/>
                  </a:solidFill>
                  <a:latin typeface="DM Sans"/>
                </a:rPr>
                <a:t>Konfigurasi Jenkinsfile untuk proyek Python</a:t>
              </a:r>
            </a:p>
            <a:p>
              <a:pPr marL="474981" indent="-237491" lvl="1">
                <a:lnSpc>
                  <a:spcPts val="3080"/>
                </a:lnSpc>
                <a:buFont typeface="Arial"/>
                <a:buChar char="•"/>
              </a:pPr>
              <a:r>
                <a:rPr lang="en-US" sz="2200">
                  <a:solidFill>
                    <a:srgbClr val="1F264D"/>
                  </a:solidFill>
                  <a:latin typeface="DM Sans"/>
                </a:rPr>
                <a:t>Stage 1: Ambil kode dari repositori</a:t>
              </a:r>
            </a:p>
            <a:p>
              <a:pPr marL="474981" indent="-237491" lvl="1">
                <a:lnSpc>
                  <a:spcPts val="3080"/>
                </a:lnSpc>
                <a:buFont typeface="Arial"/>
                <a:buChar char="•"/>
              </a:pPr>
              <a:r>
                <a:rPr lang="en-US" sz="2200">
                  <a:solidFill>
                    <a:srgbClr val="1F264D"/>
                  </a:solidFill>
                  <a:latin typeface="DM Sans"/>
                </a:rPr>
                <a:t>Stage 2: Jalankan unit test</a:t>
              </a:r>
            </a:p>
            <a:p>
              <a:pPr marL="474981" indent="-237491" lvl="1">
                <a:lnSpc>
                  <a:spcPts val="3080"/>
                </a:lnSpc>
                <a:buFont typeface="Arial"/>
                <a:buChar char="•"/>
              </a:pPr>
              <a:r>
                <a:rPr lang="en-US" sz="2200">
                  <a:solidFill>
                    <a:srgbClr val="1F264D"/>
                  </a:solidFill>
                  <a:latin typeface="DM Sans"/>
                </a:rPr>
                <a:t>Stage 3: Deploy ke server pengujian</a:t>
              </a:r>
            </a:p>
            <a:p>
              <a:pPr marL="474981" indent="-237491" lvl="1">
                <a:lnSpc>
                  <a:spcPts val="3080"/>
                </a:lnSpc>
                <a:buFont typeface="Arial"/>
                <a:buChar char="•"/>
              </a:pPr>
              <a:r>
                <a:rPr lang="en-US" sz="2200">
                  <a:solidFill>
                    <a:srgbClr val="1F264D"/>
                  </a:solidFill>
                  <a:latin typeface="DM Sans"/>
                </a:rPr>
                <a:t>Stage 4: Deploy ke produksi (opsional)</a:t>
              </a:r>
            </a:p>
          </p:txBody>
        </p:sp>
        <p:sp>
          <p:nvSpPr>
            <p:cNvPr name="TextBox 9" id="9"/>
            <p:cNvSpPr txBox="true"/>
            <p:nvPr/>
          </p:nvSpPr>
          <p:spPr>
            <a:xfrm rot="0">
              <a:off x="0" y="5836197"/>
              <a:ext cx="8940532" cy="11176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F264D"/>
                  </a:solidFill>
                  <a:latin typeface="DM Sans Bold"/>
                </a:rPr>
                <a:t>Menggunakan GitLab CI/CD</a:t>
              </a:r>
            </a:p>
            <a:p>
              <a:pPr algn="l" marL="0" indent="0" lvl="0">
                <a:lnSpc>
                  <a:spcPts val="3360"/>
                </a:lnSpc>
                <a:spcBef>
                  <a:spcPct val="0"/>
                </a:spcBef>
              </a:pPr>
            </a:p>
          </p:txBody>
        </p:sp>
        <p:sp>
          <p:nvSpPr>
            <p:cNvPr name="TextBox 10" id="10"/>
            <p:cNvSpPr txBox="true"/>
            <p:nvPr/>
          </p:nvSpPr>
          <p:spPr>
            <a:xfrm rot="0">
              <a:off x="0" y="7463145"/>
              <a:ext cx="8940532" cy="1014518"/>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1F264D"/>
                  </a:solidFill>
                  <a:latin typeface="DM Sans"/>
                </a:rPr>
                <a:t> Gunakan file </a:t>
              </a:r>
              <a:r>
                <a:rPr lang="en-US" sz="2200">
                  <a:solidFill>
                    <a:srgbClr val="1F264D"/>
                  </a:solidFill>
                  <a:latin typeface="DM Sans Semi-Bold"/>
                </a:rPr>
                <a:t>.gitlab-ci.yml</a:t>
              </a:r>
              <a:r>
                <a:rPr lang="en-US" sz="2200">
                  <a:solidFill>
                    <a:srgbClr val="1F264D"/>
                  </a:solidFill>
                  <a:latin typeface="DM Sans"/>
                </a:rPr>
                <a:t> di repositori Python</a:t>
              </a:r>
            </a:p>
            <a:p>
              <a:pPr marL="474981" indent="-237491" lvl="1">
                <a:lnSpc>
                  <a:spcPts val="3080"/>
                </a:lnSpc>
                <a:buFont typeface="Arial"/>
                <a:buChar char="•"/>
              </a:pPr>
              <a:r>
                <a:rPr lang="en-US" sz="2200">
                  <a:solidFill>
                    <a:srgbClr val="1F264D"/>
                  </a:solidFill>
                  <a:latin typeface="DM Sans"/>
                </a:rPr>
                <a:t>Langkah-langkah serupa dengan Jenkinsfile</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010223" cy="10287000"/>
          </a:xfrm>
          <a:prstGeom prst="rect">
            <a:avLst/>
          </a:prstGeom>
          <a:solidFill>
            <a:srgbClr val="6F50F8"/>
          </a:solidFill>
        </p:spPr>
      </p:sp>
      <p:grpSp>
        <p:nvGrpSpPr>
          <p:cNvPr name="Group 3" id="3"/>
          <p:cNvGrpSpPr/>
          <p:nvPr/>
        </p:nvGrpSpPr>
        <p:grpSpPr>
          <a:xfrm rot="0">
            <a:off x="499061" y="3942828"/>
            <a:ext cx="8012101" cy="1993488"/>
            <a:chOff x="0" y="0"/>
            <a:chExt cx="10682801" cy="2657984"/>
          </a:xfrm>
        </p:grpSpPr>
        <p:sp>
          <p:nvSpPr>
            <p:cNvPr name="TextBox 4" id="4"/>
            <p:cNvSpPr txBox="true"/>
            <p:nvPr/>
          </p:nvSpPr>
          <p:spPr>
            <a:xfrm rot="0">
              <a:off x="0" y="-9525"/>
              <a:ext cx="10682801" cy="1286165"/>
            </a:xfrm>
            <a:prstGeom prst="rect">
              <a:avLst/>
            </a:prstGeom>
          </p:spPr>
          <p:txBody>
            <a:bodyPr anchor="t" rtlCol="false" tIns="0" lIns="0" bIns="0" rIns="0">
              <a:spAutoFit/>
            </a:bodyPr>
            <a:lstStyle/>
            <a:p>
              <a:pPr algn="ctr">
                <a:lnSpc>
                  <a:spcPts val="3838"/>
                </a:lnSpc>
              </a:pPr>
              <a:r>
                <a:rPr lang="en-US" sz="3198">
                  <a:solidFill>
                    <a:srgbClr val="FFCECE"/>
                  </a:solidFill>
                  <a:latin typeface="DM Sans Bold"/>
                </a:rPr>
                <a:t>Membuat Jenkinsfile untuk mendefinisikan langkah-langkah CI</a:t>
              </a:r>
            </a:p>
          </p:txBody>
        </p:sp>
        <p:sp>
          <p:nvSpPr>
            <p:cNvPr name="TextBox 5" id="5"/>
            <p:cNvSpPr txBox="true"/>
            <p:nvPr/>
          </p:nvSpPr>
          <p:spPr>
            <a:xfrm rot="0">
              <a:off x="0" y="2023215"/>
              <a:ext cx="10682801" cy="634769"/>
            </a:xfrm>
            <a:prstGeom prst="rect">
              <a:avLst/>
            </a:prstGeom>
          </p:spPr>
          <p:txBody>
            <a:bodyPr anchor="t" rtlCol="false" tIns="0" lIns="0" bIns="0" rIns="0">
              <a:spAutoFit/>
            </a:bodyPr>
            <a:lstStyle/>
            <a:p>
              <a:pPr algn="ctr">
                <a:lnSpc>
                  <a:spcPts val="4078"/>
                </a:lnSpc>
              </a:pPr>
            </a:p>
          </p:txBody>
        </p:sp>
      </p:grpSp>
      <p:grpSp>
        <p:nvGrpSpPr>
          <p:cNvPr name="Group 6" id="6"/>
          <p:cNvGrpSpPr/>
          <p:nvPr/>
        </p:nvGrpSpPr>
        <p:grpSpPr>
          <a:xfrm rot="0">
            <a:off x="9380869" y="159840"/>
            <a:ext cx="8388327" cy="10202165"/>
            <a:chOff x="0" y="0"/>
            <a:chExt cx="11184436" cy="13602887"/>
          </a:xfrm>
        </p:grpSpPr>
        <p:sp>
          <p:nvSpPr>
            <p:cNvPr name="TextBox 7" id="7"/>
            <p:cNvSpPr txBox="true"/>
            <p:nvPr/>
          </p:nvSpPr>
          <p:spPr>
            <a:xfrm rot="0">
              <a:off x="0" y="9525"/>
              <a:ext cx="11184436" cy="10125075"/>
            </a:xfrm>
            <a:prstGeom prst="rect">
              <a:avLst/>
            </a:prstGeom>
          </p:spPr>
          <p:txBody>
            <a:bodyPr anchor="t" rtlCol="false" tIns="0" lIns="0" bIns="0" rIns="0">
              <a:spAutoFit/>
            </a:bodyPr>
            <a:lstStyle/>
            <a:p>
              <a:pPr>
                <a:lnSpc>
                  <a:spcPts val="3185"/>
                </a:lnSpc>
              </a:pPr>
              <a:r>
                <a:rPr lang="en-US" sz="2654">
                  <a:solidFill>
                    <a:srgbClr val="1F264D"/>
                  </a:solidFill>
                  <a:latin typeface="DM Sans Bold"/>
                </a:rPr>
                <a:t>pipeline {</a:t>
              </a:r>
            </a:p>
            <a:p>
              <a:pPr>
                <a:lnSpc>
                  <a:spcPts val="3185"/>
                </a:lnSpc>
              </a:pPr>
              <a:r>
                <a:rPr lang="en-US" sz="2654">
                  <a:solidFill>
                    <a:srgbClr val="1F264D"/>
                  </a:solidFill>
                  <a:latin typeface="DM Sans Bold"/>
                </a:rPr>
                <a:t>    agent any</a:t>
              </a:r>
            </a:p>
            <a:p>
              <a:pPr>
                <a:lnSpc>
                  <a:spcPts val="3185"/>
                </a:lnSpc>
              </a:pPr>
              <a:r>
                <a:rPr lang="en-US" sz="2654">
                  <a:solidFill>
                    <a:srgbClr val="1F264D"/>
                  </a:solidFill>
                  <a:latin typeface="DM Sans Bold"/>
                </a:rPr>
                <a:t>    stages {</a:t>
              </a:r>
            </a:p>
            <a:p>
              <a:pPr>
                <a:lnSpc>
                  <a:spcPts val="3185"/>
                </a:lnSpc>
              </a:pPr>
              <a:r>
                <a:rPr lang="en-US" sz="2654">
                  <a:solidFill>
                    <a:srgbClr val="1F264D"/>
                  </a:solidFill>
                  <a:latin typeface="DM Sans Bold"/>
                </a:rPr>
                <a:t>        stage('Build') {</a:t>
              </a:r>
            </a:p>
            <a:p>
              <a:pPr>
                <a:lnSpc>
                  <a:spcPts val="3185"/>
                </a:lnSpc>
              </a:pPr>
              <a:r>
                <a:rPr lang="en-US" sz="2654">
                  <a:solidFill>
                    <a:srgbClr val="1F264D"/>
                  </a:solidFill>
                  <a:latin typeface="DM Sans Bold"/>
                </a:rPr>
                <a:t>            steps {</a:t>
              </a:r>
            </a:p>
            <a:p>
              <a:pPr>
                <a:lnSpc>
                  <a:spcPts val="3185"/>
                </a:lnSpc>
              </a:pPr>
              <a:r>
                <a:rPr lang="en-US" sz="2654">
                  <a:solidFill>
                    <a:srgbClr val="1F264D"/>
                  </a:solidFill>
                  <a:latin typeface="DM Sans Bold"/>
                </a:rPr>
                <a:t>                sh 'python3 -m venv venv'</a:t>
              </a:r>
            </a:p>
            <a:p>
              <a:pPr>
                <a:lnSpc>
                  <a:spcPts val="3185"/>
                </a:lnSpc>
              </a:pPr>
              <a:r>
                <a:rPr lang="en-US" sz="2654">
                  <a:solidFill>
                    <a:srgbClr val="1F264D"/>
                  </a:solidFill>
                  <a:latin typeface="DM Sans Bold"/>
                </a:rPr>
                <a:t>                sh '. venv/bin/activate &amp;&amp; pip install -r requirements.txt'</a:t>
              </a:r>
            </a:p>
            <a:p>
              <a:pPr>
                <a:lnSpc>
                  <a:spcPts val="3185"/>
                </a:lnSpc>
              </a:pPr>
              <a:r>
                <a:rPr lang="en-US" sz="2654">
                  <a:solidFill>
                    <a:srgbClr val="1F264D"/>
                  </a:solidFill>
                  <a:latin typeface="DM Sans Bold"/>
                </a:rPr>
                <a:t>            }</a:t>
              </a:r>
            </a:p>
            <a:p>
              <a:pPr>
                <a:lnSpc>
                  <a:spcPts val="3185"/>
                </a:lnSpc>
              </a:pPr>
              <a:r>
                <a:rPr lang="en-US" sz="2654">
                  <a:solidFill>
                    <a:srgbClr val="1F264D"/>
                  </a:solidFill>
                  <a:latin typeface="DM Sans Bold"/>
                </a:rPr>
                <a:t>        }</a:t>
              </a:r>
            </a:p>
            <a:p>
              <a:pPr>
                <a:lnSpc>
                  <a:spcPts val="3185"/>
                </a:lnSpc>
              </a:pPr>
              <a:r>
                <a:rPr lang="en-US" sz="2654">
                  <a:solidFill>
                    <a:srgbClr val="1F264D"/>
                  </a:solidFill>
                  <a:latin typeface="DM Sans Bold"/>
                </a:rPr>
                <a:t>        stage('Test') {</a:t>
              </a:r>
            </a:p>
            <a:p>
              <a:pPr>
                <a:lnSpc>
                  <a:spcPts val="3185"/>
                </a:lnSpc>
              </a:pPr>
              <a:r>
                <a:rPr lang="en-US" sz="2654">
                  <a:solidFill>
                    <a:srgbClr val="1F264D"/>
                  </a:solidFill>
                  <a:latin typeface="DM Sans Bold"/>
                </a:rPr>
                <a:t>            steps {</a:t>
              </a:r>
            </a:p>
            <a:p>
              <a:pPr>
                <a:lnSpc>
                  <a:spcPts val="3185"/>
                </a:lnSpc>
              </a:pPr>
              <a:r>
                <a:rPr lang="en-US" sz="2654">
                  <a:solidFill>
                    <a:srgbClr val="1F264D"/>
                  </a:solidFill>
                  <a:latin typeface="DM Sans Bold"/>
                </a:rPr>
                <a:t>                sh '. venv/bin/activate &amp;&amp; python -m unittest discover'</a:t>
              </a:r>
            </a:p>
            <a:p>
              <a:pPr>
                <a:lnSpc>
                  <a:spcPts val="3185"/>
                </a:lnSpc>
              </a:pPr>
              <a:r>
                <a:rPr lang="en-US" sz="2654">
                  <a:solidFill>
                    <a:srgbClr val="1F264D"/>
                  </a:solidFill>
                  <a:latin typeface="DM Sans Bold"/>
                </a:rPr>
                <a:t>            }</a:t>
              </a:r>
            </a:p>
            <a:p>
              <a:pPr>
                <a:lnSpc>
                  <a:spcPts val="3185"/>
                </a:lnSpc>
              </a:pPr>
              <a:r>
                <a:rPr lang="en-US" sz="2654">
                  <a:solidFill>
                    <a:srgbClr val="1F264D"/>
                  </a:solidFill>
                  <a:latin typeface="DM Sans Bold"/>
                </a:rPr>
                <a:t>        }</a:t>
              </a:r>
            </a:p>
            <a:p>
              <a:pPr>
                <a:lnSpc>
                  <a:spcPts val="3185"/>
                </a:lnSpc>
              </a:pPr>
              <a:r>
                <a:rPr lang="en-US" sz="2654">
                  <a:solidFill>
                    <a:srgbClr val="1F264D"/>
                  </a:solidFill>
                  <a:latin typeface="DM Sans Bold"/>
                </a:rPr>
                <a:t>    }</a:t>
              </a:r>
            </a:p>
            <a:p>
              <a:pPr>
                <a:lnSpc>
                  <a:spcPts val="3185"/>
                </a:lnSpc>
              </a:pPr>
              <a:r>
                <a:rPr lang="en-US" sz="2654">
                  <a:solidFill>
                    <a:srgbClr val="1F264D"/>
                  </a:solidFill>
                  <a:latin typeface="DM Sans Bold"/>
                </a:rPr>
                <a:t>}</a:t>
              </a:r>
            </a:p>
            <a:p>
              <a:pPr algn="l" marL="0" indent="0" lvl="0">
                <a:lnSpc>
                  <a:spcPts val="3185"/>
                </a:lnSpc>
                <a:spcBef>
                  <a:spcPct val="0"/>
                </a:spcBef>
              </a:pPr>
            </a:p>
          </p:txBody>
        </p:sp>
        <p:sp>
          <p:nvSpPr>
            <p:cNvPr name="TextBox 8" id="8"/>
            <p:cNvSpPr txBox="true"/>
            <p:nvPr/>
          </p:nvSpPr>
          <p:spPr>
            <a:xfrm rot="0">
              <a:off x="0" y="10552545"/>
              <a:ext cx="11184436" cy="403439"/>
            </a:xfrm>
            <a:prstGeom prst="rect">
              <a:avLst/>
            </a:prstGeom>
          </p:spPr>
          <p:txBody>
            <a:bodyPr anchor="t" rtlCol="false" tIns="0" lIns="0" bIns="0" rIns="0">
              <a:spAutoFit/>
            </a:bodyPr>
            <a:lstStyle/>
            <a:p>
              <a:pPr algn="l" marL="0" indent="0" lvl="0">
                <a:lnSpc>
                  <a:spcPts val="2521"/>
                </a:lnSpc>
                <a:spcBef>
                  <a:spcPct val="0"/>
                </a:spcBef>
              </a:pPr>
            </a:p>
          </p:txBody>
        </p:sp>
        <p:sp>
          <p:nvSpPr>
            <p:cNvPr name="TextBox 9" id="9"/>
            <p:cNvSpPr txBox="true"/>
            <p:nvPr/>
          </p:nvSpPr>
          <p:spPr>
            <a:xfrm rot="0">
              <a:off x="0" y="12323963"/>
              <a:ext cx="11184436" cy="457540"/>
            </a:xfrm>
            <a:prstGeom prst="rect">
              <a:avLst/>
            </a:prstGeom>
          </p:spPr>
          <p:txBody>
            <a:bodyPr anchor="t" rtlCol="false" tIns="0" lIns="0" bIns="0" rIns="0">
              <a:spAutoFit/>
            </a:bodyPr>
            <a:lstStyle/>
            <a:p>
              <a:pPr algn="l" marL="0" indent="0" lvl="0">
                <a:lnSpc>
                  <a:spcPts val="2751"/>
                </a:lnSpc>
                <a:spcBef>
                  <a:spcPct val="0"/>
                </a:spcBef>
              </a:pPr>
            </a:p>
          </p:txBody>
        </p:sp>
        <p:sp>
          <p:nvSpPr>
            <p:cNvPr name="TextBox 10" id="10"/>
            <p:cNvSpPr txBox="true"/>
            <p:nvPr/>
          </p:nvSpPr>
          <p:spPr>
            <a:xfrm rot="0">
              <a:off x="0" y="13199448"/>
              <a:ext cx="11184436" cy="403439"/>
            </a:xfrm>
            <a:prstGeom prst="rect">
              <a:avLst/>
            </a:prstGeom>
          </p:spPr>
          <p:txBody>
            <a:bodyPr anchor="t" rtlCol="false" tIns="0" lIns="0" bIns="0" rIns="0">
              <a:spAutoFit/>
            </a:bodyPr>
            <a:lstStyle/>
            <a:p>
              <a:pPr algn="l" marL="0" indent="0" lvl="0">
                <a:lnSpc>
                  <a:spcPts val="2521"/>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778201" y="1189209"/>
            <a:ext cx="7483495" cy="7908581"/>
          </a:xfrm>
          <a:custGeom>
            <a:avLst/>
            <a:gdLst/>
            <a:ahLst/>
            <a:cxnLst/>
            <a:rect r="r" b="b" t="t" l="l"/>
            <a:pathLst>
              <a:path h="7908581" w="7483495">
                <a:moveTo>
                  <a:pt x="0" y="0"/>
                </a:moveTo>
                <a:lnTo>
                  <a:pt x="7483495" y="0"/>
                </a:lnTo>
                <a:lnTo>
                  <a:pt x="7483495" y="7908582"/>
                </a:lnTo>
                <a:lnTo>
                  <a:pt x="0" y="7908582"/>
                </a:lnTo>
                <a:lnTo>
                  <a:pt x="0" y="0"/>
                </a:lnTo>
                <a:close/>
              </a:path>
            </a:pathLst>
          </a:custGeom>
          <a:blipFill>
            <a:blip r:embed="rId2"/>
            <a:stretch>
              <a:fillRect l="0" t="0" r="0" b="0"/>
            </a:stretch>
          </a:blipFill>
        </p:spPr>
      </p:sp>
      <p:sp>
        <p:nvSpPr>
          <p:cNvPr name="Freeform 3" id="3"/>
          <p:cNvSpPr/>
          <p:nvPr/>
        </p:nvSpPr>
        <p:spPr>
          <a:xfrm flipH="false" flipV="false" rot="-549407">
            <a:off x="8818991" y="634098"/>
            <a:ext cx="1918420" cy="1846479"/>
          </a:xfrm>
          <a:custGeom>
            <a:avLst/>
            <a:gdLst/>
            <a:ahLst/>
            <a:cxnLst/>
            <a:rect r="r" b="b" t="t" l="l"/>
            <a:pathLst>
              <a:path h="1846479" w="1918420">
                <a:moveTo>
                  <a:pt x="0" y="0"/>
                </a:moveTo>
                <a:lnTo>
                  <a:pt x="1918420" y="0"/>
                </a:lnTo>
                <a:lnTo>
                  <a:pt x="1918420" y="1846479"/>
                </a:lnTo>
                <a:lnTo>
                  <a:pt x="0" y="1846479"/>
                </a:lnTo>
                <a:lnTo>
                  <a:pt x="0" y="0"/>
                </a:lnTo>
                <a:close/>
              </a:path>
            </a:pathLst>
          </a:custGeom>
          <a:blipFill>
            <a:blip r:embed="rId3"/>
            <a:stretch>
              <a:fillRect l="0" t="0" r="0" b="0"/>
            </a:stretch>
          </a:blipFill>
        </p:spPr>
      </p:sp>
      <p:sp>
        <p:nvSpPr>
          <p:cNvPr name="TextBox 4" id="4"/>
          <p:cNvSpPr txBox="true"/>
          <p:nvPr/>
        </p:nvSpPr>
        <p:spPr>
          <a:xfrm rot="0">
            <a:off x="1173302" y="1028700"/>
            <a:ext cx="7637251" cy="1057275"/>
          </a:xfrm>
          <a:prstGeom prst="rect">
            <a:avLst/>
          </a:prstGeom>
        </p:spPr>
        <p:txBody>
          <a:bodyPr anchor="t" rtlCol="false" tIns="0" lIns="0" bIns="0" rIns="0">
            <a:spAutoFit/>
          </a:bodyPr>
          <a:lstStyle/>
          <a:p>
            <a:pPr>
              <a:lnSpc>
                <a:spcPts val="8399"/>
              </a:lnSpc>
            </a:pPr>
            <a:r>
              <a:rPr lang="en-US" sz="6999">
                <a:solidFill>
                  <a:srgbClr val="1F264D"/>
                </a:solidFill>
                <a:latin typeface="DM Sans Bold"/>
              </a:rPr>
              <a:t>Referensi</a:t>
            </a:r>
          </a:p>
        </p:txBody>
      </p:sp>
      <p:grpSp>
        <p:nvGrpSpPr>
          <p:cNvPr name="Group 5" id="5"/>
          <p:cNvGrpSpPr/>
          <p:nvPr/>
        </p:nvGrpSpPr>
        <p:grpSpPr>
          <a:xfrm rot="0">
            <a:off x="1173302" y="2395826"/>
            <a:ext cx="7637251" cy="1250950"/>
            <a:chOff x="0" y="0"/>
            <a:chExt cx="10183001" cy="1667933"/>
          </a:xfrm>
        </p:grpSpPr>
        <p:sp>
          <p:nvSpPr>
            <p:cNvPr name="Freeform 6" id="6"/>
            <p:cNvSpPr/>
            <p:nvPr/>
          </p:nvSpPr>
          <p:spPr>
            <a:xfrm flipH="false" flipV="false" rot="0">
              <a:off x="0" y="485744"/>
              <a:ext cx="697316" cy="696444"/>
            </a:xfrm>
            <a:custGeom>
              <a:avLst/>
              <a:gdLst/>
              <a:ahLst/>
              <a:cxnLst/>
              <a:rect r="r" b="b" t="t" l="l"/>
              <a:pathLst>
                <a:path h="696444" w="697316">
                  <a:moveTo>
                    <a:pt x="0" y="0"/>
                  </a:moveTo>
                  <a:lnTo>
                    <a:pt x="697316" y="0"/>
                  </a:lnTo>
                  <a:lnTo>
                    <a:pt x="697316" y="696444"/>
                  </a:lnTo>
                  <a:lnTo>
                    <a:pt x="0" y="696444"/>
                  </a:lnTo>
                  <a:lnTo>
                    <a:pt x="0" y="0"/>
                  </a:lnTo>
                  <a:close/>
                </a:path>
              </a:pathLst>
            </a:custGeom>
            <a:blipFill>
              <a:blip r:embed="rId4"/>
              <a:stretch>
                <a:fillRect l="0" t="0" r="0" b="0"/>
              </a:stretch>
            </a:blipFill>
          </p:spPr>
        </p:sp>
        <p:sp>
          <p:nvSpPr>
            <p:cNvPr name="TextBox 7" id="7"/>
            <p:cNvSpPr txBox="true"/>
            <p:nvPr/>
          </p:nvSpPr>
          <p:spPr>
            <a:xfrm rot="0">
              <a:off x="1124452" y="-57150"/>
              <a:ext cx="9058550" cy="1725083"/>
            </a:xfrm>
            <a:prstGeom prst="rect">
              <a:avLst/>
            </a:prstGeom>
          </p:spPr>
          <p:txBody>
            <a:bodyPr anchor="t" rtlCol="false" tIns="0" lIns="0" bIns="0" rIns="0">
              <a:spAutoFit/>
            </a:bodyPr>
            <a:lstStyle/>
            <a:p>
              <a:pPr>
                <a:lnSpc>
                  <a:spcPts val="3500"/>
                </a:lnSpc>
              </a:pPr>
              <a:r>
                <a:rPr lang="en-US" sz="2500">
                  <a:solidFill>
                    <a:srgbClr val="1F264D"/>
                  </a:solidFill>
                  <a:latin typeface="DM Sans"/>
                </a:rPr>
                <a:t>Whitebox Testing: https://en.wikipedia.org/wiki/White-box_testing</a:t>
              </a:r>
            </a:p>
          </p:txBody>
        </p:sp>
      </p:grpSp>
      <p:grpSp>
        <p:nvGrpSpPr>
          <p:cNvPr name="Group 8" id="8"/>
          <p:cNvGrpSpPr/>
          <p:nvPr/>
        </p:nvGrpSpPr>
        <p:grpSpPr>
          <a:xfrm rot="0">
            <a:off x="1173302" y="4203839"/>
            <a:ext cx="7637251" cy="812800"/>
            <a:chOff x="0" y="0"/>
            <a:chExt cx="10183001" cy="1083733"/>
          </a:xfrm>
        </p:grpSpPr>
        <p:sp>
          <p:nvSpPr>
            <p:cNvPr name="Freeform 9" id="9"/>
            <p:cNvSpPr/>
            <p:nvPr/>
          </p:nvSpPr>
          <p:spPr>
            <a:xfrm flipH="false" flipV="false" rot="0">
              <a:off x="0" y="193644"/>
              <a:ext cx="697316" cy="696444"/>
            </a:xfrm>
            <a:custGeom>
              <a:avLst/>
              <a:gdLst/>
              <a:ahLst/>
              <a:cxnLst/>
              <a:rect r="r" b="b" t="t" l="l"/>
              <a:pathLst>
                <a:path h="696444" w="697316">
                  <a:moveTo>
                    <a:pt x="0" y="0"/>
                  </a:moveTo>
                  <a:lnTo>
                    <a:pt x="697316" y="0"/>
                  </a:lnTo>
                  <a:lnTo>
                    <a:pt x="697316" y="696444"/>
                  </a:lnTo>
                  <a:lnTo>
                    <a:pt x="0" y="696444"/>
                  </a:lnTo>
                  <a:lnTo>
                    <a:pt x="0" y="0"/>
                  </a:lnTo>
                  <a:close/>
                </a:path>
              </a:pathLst>
            </a:custGeom>
            <a:blipFill>
              <a:blip r:embed="rId4"/>
              <a:stretch>
                <a:fillRect l="0" t="0" r="0" b="0"/>
              </a:stretch>
            </a:blipFill>
          </p:spPr>
        </p:sp>
        <p:sp>
          <p:nvSpPr>
            <p:cNvPr name="TextBox 10" id="10"/>
            <p:cNvSpPr txBox="true"/>
            <p:nvPr/>
          </p:nvSpPr>
          <p:spPr>
            <a:xfrm rot="0">
              <a:off x="1124452" y="-57150"/>
              <a:ext cx="9058550" cy="1140883"/>
            </a:xfrm>
            <a:prstGeom prst="rect">
              <a:avLst/>
            </a:prstGeom>
          </p:spPr>
          <p:txBody>
            <a:bodyPr anchor="t" rtlCol="false" tIns="0" lIns="0" bIns="0" rIns="0">
              <a:spAutoFit/>
            </a:bodyPr>
            <a:lstStyle/>
            <a:p>
              <a:pPr>
                <a:lnSpc>
                  <a:spcPts val="3500"/>
                </a:lnSpc>
              </a:pPr>
              <a:r>
                <a:rPr lang="en-US" sz="2500">
                  <a:solidFill>
                    <a:srgbClr val="1F264D"/>
                  </a:solidFill>
                  <a:latin typeface="DM Sans"/>
                </a:rPr>
                <a:t>Unit Testing: https://en.wikipedia.org/wiki/Unit_testing</a:t>
              </a:r>
            </a:p>
          </p:txBody>
        </p:sp>
      </p:grpSp>
      <p:grpSp>
        <p:nvGrpSpPr>
          <p:cNvPr name="Group 11" id="11"/>
          <p:cNvGrpSpPr/>
          <p:nvPr/>
        </p:nvGrpSpPr>
        <p:grpSpPr>
          <a:xfrm rot="0">
            <a:off x="1173302" y="5569089"/>
            <a:ext cx="7637251" cy="1250950"/>
            <a:chOff x="0" y="0"/>
            <a:chExt cx="10183001" cy="1667933"/>
          </a:xfrm>
        </p:grpSpPr>
        <p:sp>
          <p:nvSpPr>
            <p:cNvPr name="Freeform 12" id="12"/>
            <p:cNvSpPr/>
            <p:nvPr/>
          </p:nvSpPr>
          <p:spPr>
            <a:xfrm flipH="false" flipV="false" rot="0">
              <a:off x="0" y="485744"/>
              <a:ext cx="697316" cy="696444"/>
            </a:xfrm>
            <a:custGeom>
              <a:avLst/>
              <a:gdLst/>
              <a:ahLst/>
              <a:cxnLst/>
              <a:rect r="r" b="b" t="t" l="l"/>
              <a:pathLst>
                <a:path h="696444" w="697316">
                  <a:moveTo>
                    <a:pt x="0" y="0"/>
                  </a:moveTo>
                  <a:lnTo>
                    <a:pt x="697316" y="0"/>
                  </a:lnTo>
                  <a:lnTo>
                    <a:pt x="697316" y="696444"/>
                  </a:lnTo>
                  <a:lnTo>
                    <a:pt x="0" y="696444"/>
                  </a:lnTo>
                  <a:lnTo>
                    <a:pt x="0" y="0"/>
                  </a:lnTo>
                  <a:close/>
                </a:path>
              </a:pathLst>
            </a:custGeom>
            <a:blipFill>
              <a:blip r:embed="rId4"/>
              <a:stretch>
                <a:fillRect l="0" t="0" r="0" b="0"/>
              </a:stretch>
            </a:blipFill>
          </p:spPr>
        </p:sp>
        <p:sp>
          <p:nvSpPr>
            <p:cNvPr name="TextBox 13" id="13"/>
            <p:cNvSpPr txBox="true"/>
            <p:nvPr/>
          </p:nvSpPr>
          <p:spPr>
            <a:xfrm rot="0">
              <a:off x="1124452" y="-57150"/>
              <a:ext cx="9058550" cy="1725083"/>
            </a:xfrm>
            <a:prstGeom prst="rect">
              <a:avLst/>
            </a:prstGeom>
          </p:spPr>
          <p:txBody>
            <a:bodyPr anchor="t" rtlCol="false" tIns="0" lIns="0" bIns="0" rIns="0">
              <a:spAutoFit/>
            </a:bodyPr>
            <a:lstStyle/>
            <a:p>
              <a:pPr>
                <a:lnSpc>
                  <a:spcPts val="3500"/>
                </a:lnSpc>
              </a:pPr>
              <a:r>
                <a:rPr lang="en-US" sz="2500">
                  <a:solidFill>
                    <a:srgbClr val="1F264D"/>
                  </a:solidFill>
                  <a:latin typeface="DM Sans"/>
                </a:rPr>
                <a:t>Python Unit Testing: https://docs.python.org/3/library/unittest.html</a:t>
              </a:r>
            </a:p>
          </p:txBody>
        </p:sp>
      </p:grpSp>
      <p:grpSp>
        <p:nvGrpSpPr>
          <p:cNvPr name="Group 14" id="14"/>
          <p:cNvGrpSpPr/>
          <p:nvPr/>
        </p:nvGrpSpPr>
        <p:grpSpPr>
          <a:xfrm rot="0">
            <a:off x="1173302" y="7134364"/>
            <a:ext cx="7637251" cy="812800"/>
            <a:chOff x="0" y="0"/>
            <a:chExt cx="10183001" cy="1083733"/>
          </a:xfrm>
        </p:grpSpPr>
        <p:sp>
          <p:nvSpPr>
            <p:cNvPr name="Freeform 15" id="15"/>
            <p:cNvSpPr/>
            <p:nvPr/>
          </p:nvSpPr>
          <p:spPr>
            <a:xfrm flipH="false" flipV="false" rot="0">
              <a:off x="0" y="193644"/>
              <a:ext cx="697316" cy="696444"/>
            </a:xfrm>
            <a:custGeom>
              <a:avLst/>
              <a:gdLst/>
              <a:ahLst/>
              <a:cxnLst/>
              <a:rect r="r" b="b" t="t" l="l"/>
              <a:pathLst>
                <a:path h="696444" w="697316">
                  <a:moveTo>
                    <a:pt x="0" y="0"/>
                  </a:moveTo>
                  <a:lnTo>
                    <a:pt x="697316" y="0"/>
                  </a:lnTo>
                  <a:lnTo>
                    <a:pt x="697316" y="696444"/>
                  </a:lnTo>
                  <a:lnTo>
                    <a:pt x="0" y="696444"/>
                  </a:lnTo>
                  <a:lnTo>
                    <a:pt x="0" y="0"/>
                  </a:lnTo>
                  <a:close/>
                </a:path>
              </a:pathLst>
            </a:custGeom>
            <a:blipFill>
              <a:blip r:embed="rId4"/>
              <a:stretch>
                <a:fillRect l="0" t="0" r="0" b="0"/>
              </a:stretch>
            </a:blipFill>
          </p:spPr>
        </p:sp>
        <p:sp>
          <p:nvSpPr>
            <p:cNvPr name="TextBox 16" id="16"/>
            <p:cNvSpPr txBox="true"/>
            <p:nvPr/>
          </p:nvSpPr>
          <p:spPr>
            <a:xfrm rot="0">
              <a:off x="1124452" y="-57150"/>
              <a:ext cx="9058550" cy="1140883"/>
            </a:xfrm>
            <a:prstGeom prst="rect">
              <a:avLst/>
            </a:prstGeom>
          </p:spPr>
          <p:txBody>
            <a:bodyPr anchor="t" rtlCol="false" tIns="0" lIns="0" bIns="0" rIns="0">
              <a:spAutoFit/>
            </a:bodyPr>
            <a:lstStyle/>
            <a:p>
              <a:pPr>
                <a:lnSpc>
                  <a:spcPts val="3500"/>
                </a:lnSpc>
              </a:pPr>
              <a:r>
                <a:rPr lang="en-US" sz="2500" u="sng">
                  <a:solidFill>
                    <a:srgbClr val="1F264D"/>
                  </a:solidFill>
                  <a:latin typeface="DM Sans"/>
                  <a:hlinkClick r:id="rId5" tooltip="https://www.dicoding.com/blog/apa-itu-ci-cd/"/>
                </a:rPr>
                <a:t>https://www.dicoding.com/blog/apa-itu-ci-cd/</a:t>
              </a:r>
            </a:p>
          </p:txBody>
        </p:sp>
      </p:grpSp>
      <p:grpSp>
        <p:nvGrpSpPr>
          <p:cNvPr name="Group 17" id="17"/>
          <p:cNvGrpSpPr/>
          <p:nvPr/>
        </p:nvGrpSpPr>
        <p:grpSpPr>
          <a:xfrm rot="0">
            <a:off x="1173302" y="8590734"/>
            <a:ext cx="7637251" cy="522333"/>
            <a:chOff x="0" y="0"/>
            <a:chExt cx="10183001" cy="696444"/>
          </a:xfrm>
        </p:grpSpPr>
        <p:sp>
          <p:nvSpPr>
            <p:cNvPr name="Freeform 18" id="18"/>
            <p:cNvSpPr/>
            <p:nvPr/>
          </p:nvSpPr>
          <p:spPr>
            <a:xfrm flipH="false" flipV="false" rot="0">
              <a:off x="0" y="0"/>
              <a:ext cx="697316" cy="696444"/>
            </a:xfrm>
            <a:custGeom>
              <a:avLst/>
              <a:gdLst/>
              <a:ahLst/>
              <a:cxnLst/>
              <a:rect r="r" b="b" t="t" l="l"/>
              <a:pathLst>
                <a:path h="696444" w="697316">
                  <a:moveTo>
                    <a:pt x="0" y="0"/>
                  </a:moveTo>
                  <a:lnTo>
                    <a:pt x="697316" y="0"/>
                  </a:lnTo>
                  <a:lnTo>
                    <a:pt x="697316" y="696444"/>
                  </a:lnTo>
                  <a:lnTo>
                    <a:pt x="0" y="696444"/>
                  </a:lnTo>
                  <a:lnTo>
                    <a:pt x="0" y="0"/>
                  </a:lnTo>
                  <a:close/>
                </a:path>
              </a:pathLst>
            </a:custGeom>
            <a:blipFill>
              <a:blip r:embed="rId4"/>
              <a:stretch>
                <a:fillRect l="0" t="0" r="0" b="0"/>
              </a:stretch>
            </a:blipFill>
          </p:spPr>
        </p:sp>
        <p:sp>
          <p:nvSpPr>
            <p:cNvPr name="TextBox 19" id="19"/>
            <p:cNvSpPr txBox="true"/>
            <p:nvPr/>
          </p:nvSpPr>
          <p:spPr>
            <a:xfrm rot="0">
              <a:off x="1124452" y="41306"/>
              <a:ext cx="9058550" cy="556683"/>
            </a:xfrm>
            <a:prstGeom prst="rect">
              <a:avLst/>
            </a:prstGeom>
          </p:spPr>
          <p:txBody>
            <a:bodyPr anchor="t" rtlCol="false" tIns="0" lIns="0" bIns="0" rIns="0">
              <a:spAutoFit/>
            </a:bodyPr>
            <a:lstStyle/>
            <a:p>
              <a:pPr>
                <a:lnSpc>
                  <a:spcPts val="3500"/>
                </a:lnSpc>
              </a:pPr>
              <a:r>
                <a:rPr lang="en-US" sz="2500">
                  <a:solidFill>
                    <a:srgbClr val="1F264D"/>
                  </a:solidFill>
                  <a:latin typeface="DM Sans"/>
                </a:rPr>
                <a:t>https://www.jenkins.io/doc/book/installing/</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false" flipV="false" rot="0">
            <a:off x="10398273" y="2935291"/>
            <a:ext cx="2187613" cy="3514238"/>
          </a:xfrm>
          <a:custGeom>
            <a:avLst/>
            <a:gdLst/>
            <a:ahLst/>
            <a:cxnLst/>
            <a:rect r="r" b="b" t="t" l="l"/>
            <a:pathLst>
              <a:path h="3514238" w="2187613">
                <a:moveTo>
                  <a:pt x="0" y="0"/>
                </a:moveTo>
                <a:lnTo>
                  <a:pt x="2187613" y="0"/>
                </a:lnTo>
                <a:lnTo>
                  <a:pt x="2187613" y="3514238"/>
                </a:lnTo>
                <a:lnTo>
                  <a:pt x="0" y="3514238"/>
                </a:lnTo>
                <a:lnTo>
                  <a:pt x="0" y="0"/>
                </a:lnTo>
                <a:close/>
              </a:path>
            </a:pathLst>
          </a:custGeom>
          <a:blipFill>
            <a:blip r:embed="rId2"/>
            <a:stretch>
              <a:fillRect l="0" t="0" r="0" b="0"/>
            </a:stretch>
          </a:blipFill>
        </p:spPr>
      </p:sp>
      <p:sp>
        <p:nvSpPr>
          <p:cNvPr name="Freeform 3" id="3"/>
          <p:cNvSpPr/>
          <p:nvPr/>
        </p:nvSpPr>
        <p:spPr>
          <a:xfrm flipH="true" flipV="false" rot="0">
            <a:off x="7201659" y="1712190"/>
            <a:ext cx="3884683" cy="8904717"/>
          </a:xfrm>
          <a:custGeom>
            <a:avLst/>
            <a:gdLst/>
            <a:ahLst/>
            <a:cxnLst/>
            <a:rect r="r" b="b" t="t" l="l"/>
            <a:pathLst>
              <a:path h="8904717" w="3884683">
                <a:moveTo>
                  <a:pt x="3884682" y="0"/>
                </a:moveTo>
                <a:lnTo>
                  <a:pt x="0" y="0"/>
                </a:lnTo>
                <a:lnTo>
                  <a:pt x="0" y="8904717"/>
                </a:lnTo>
                <a:lnTo>
                  <a:pt x="3884682" y="8904717"/>
                </a:lnTo>
                <a:lnTo>
                  <a:pt x="3884682" y="0"/>
                </a:lnTo>
                <a:close/>
              </a:path>
            </a:pathLst>
          </a:custGeom>
          <a:blipFill>
            <a:blip r:embed="rId3"/>
            <a:stretch>
              <a:fillRect l="0" t="0" r="0" b="0"/>
            </a:stretch>
          </a:blipFill>
        </p:spPr>
      </p:sp>
      <p:grpSp>
        <p:nvGrpSpPr>
          <p:cNvPr name="Group 4" id="4"/>
          <p:cNvGrpSpPr/>
          <p:nvPr/>
        </p:nvGrpSpPr>
        <p:grpSpPr>
          <a:xfrm rot="0">
            <a:off x="727108" y="1028700"/>
            <a:ext cx="3033014" cy="988039"/>
            <a:chOff x="0" y="0"/>
            <a:chExt cx="4044019" cy="1317386"/>
          </a:xfrm>
        </p:grpSpPr>
        <p:sp>
          <p:nvSpPr>
            <p:cNvPr name="Freeform 5" id="5"/>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p>
          </p:txBody>
        </p:sp>
      </p:grpSp>
      <p:sp>
        <p:nvSpPr>
          <p:cNvPr name="Freeform 7" id="7"/>
          <p:cNvSpPr/>
          <p:nvPr/>
        </p:nvSpPr>
        <p:spPr>
          <a:xfrm flipH="false" flipV="false" rot="0">
            <a:off x="6494885" y="858694"/>
            <a:ext cx="2008068" cy="2269003"/>
          </a:xfrm>
          <a:custGeom>
            <a:avLst/>
            <a:gdLst/>
            <a:ahLst/>
            <a:cxnLst/>
            <a:rect r="r" b="b" t="t" l="l"/>
            <a:pathLst>
              <a:path h="2269003" w="2008068">
                <a:moveTo>
                  <a:pt x="0" y="0"/>
                </a:moveTo>
                <a:lnTo>
                  <a:pt x="2008068" y="0"/>
                </a:lnTo>
                <a:lnTo>
                  <a:pt x="2008068" y="2269003"/>
                </a:lnTo>
                <a:lnTo>
                  <a:pt x="0" y="2269003"/>
                </a:lnTo>
                <a:lnTo>
                  <a:pt x="0" y="0"/>
                </a:lnTo>
                <a:close/>
              </a:path>
            </a:pathLst>
          </a:custGeom>
          <a:blipFill>
            <a:blip r:embed="rId6"/>
            <a:stretch>
              <a:fillRect l="0" t="0" r="0" b="0"/>
            </a:stretch>
          </a:blipFill>
        </p:spPr>
      </p:sp>
      <p:grpSp>
        <p:nvGrpSpPr>
          <p:cNvPr name="Group 8" id="8"/>
          <p:cNvGrpSpPr/>
          <p:nvPr/>
        </p:nvGrpSpPr>
        <p:grpSpPr>
          <a:xfrm rot="0">
            <a:off x="13002037" y="2695552"/>
            <a:ext cx="4129866" cy="864289"/>
            <a:chOff x="0" y="0"/>
            <a:chExt cx="5506488" cy="1152386"/>
          </a:xfrm>
        </p:grpSpPr>
        <p:sp>
          <p:nvSpPr>
            <p:cNvPr name="TextBox 9" id="9"/>
            <p:cNvSpPr txBox="true"/>
            <p:nvPr/>
          </p:nvSpPr>
          <p:spPr>
            <a:xfrm rot="0">
              <a:off x="0" y="0"/>
              <a:ext cx="5506488" cy="5588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F4F4F4"/>
                  </a:solidFill>
                  <a:latin typeface="DM Sans Bold"/>
                </a:rPr>
                <a:t>Github</a:t>
              </a:r>
            </a:p>
          </p:txBody>
        </p:sp>
        <p:sp>
          <p:nvSpPr>
            <p:cNvPr name="TextBox 10" id="10"/>
            <p:cNvSpPr txBox="true"/>
            <p:nvPr/>
          </p:nvSpPr>
          <p:spPr>
            <a:xfrm rot="0">
              <a:off x="0" y="658568"/>
              <a:ext cx="5506488" cy="493818"/>
            </a:xfrm>
            <a:prstGeom prst="rect">
              <a:avLst/>
            </a:prstGeom>
          </p:spPr>
          <p:txBody>
            <a:bodyPr anchor="t" rtlCol="false" tIns="0" lIns="0" bIns="0" rIns="0">
              <a:spAutoFit/>
            </a:bodyPr>
            <a:lstStyle/>
            <a:p>
              <a:pPr algn="l">
                <a:lnSpc>
                  <a:spcPts val="3080"/>
                </a:lnSpc>
              </a:pPr>
              <a:r>
                <a:rPr lang="en-US" sz="2200">
                  <a:solidFill>
                    <a:srgbClr val="F4F4F4"/>
                  </a:solidFill>
                  <a:latin typeface="DM Sans"/>
                </a:rPr>
                <a:t>https://github.com/safiulannam</a:t>
              </a:r>
            </a:p>
          </p:txBody>
        </p:sp>
      </p:grpSp>
      <p:grpSp>
        <p:nvGrpSpPr>
          <p:cNvPr name="Group 11" id="11"/>
          <p:cNvGrpSpPr/>
          <p:nvPr/>
        </p:nvGrpSpPr>
        <p:grpSpPr>
          <a:xfrm rot="0">
            <a:off x="13002037" y="4065003"/>
            <a:ext cx="4129866" cy="1254814"/>
            <a:chOff x="0" y="0"/>
            <a:chExt cx="5506488" cy="1673086"/>
          </a:xfrm>
        </p:grpSpPr>
        <p:sp>
          <p:nvSpPr>
            <p:cNvPr name="TextBox 12" id="12"/>
            <p:cNvSpPr txBox="true"/>
            <p:nvPr/>
          </p:nvSpPr>
          <p:spPr>
            <a:xfrm rot="0">
              <a:off x="0" y="0"/>
              <a:ext cx="5506488" cy="5588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F4F4F4"/>
                  </a:solidFill>
                  <a:latin typeface="DM Sans Bold"/>
                </a:rPr>
                <a:t>Linkedln</a:t>
              </a:r>
            </a:p>
          </p:txBody>
        </p:sp>
        <p:sp>
          <p:nvSpPr>
            <p:cNvPr name="TextBox 13" id="13"/>
            <p:cNvSpPr txBox="true"/>
            <p:nvPr/>
          </p:nvSpPr>
          <p:spPr>
            <a:xfrm rot="0">
              <a:off x="0" y="658568"/>
              <a:ext cx="5506488" cy="1014518"/>
            </a:xfrm>
            <a:prstGeom prst="rect">
              <a:avLst/>
            </a:prstGeom>
          </p:spPr>
          <p:txBody>
            <a:bodyPr anchor="t" rtlCol="false" tIns="0" lIns="0" bIns="0" rIns="0">
              <a:spAutoFit/>
            </a:bodyPr>
            <a:lstStyle/>
            <a:p>
              <a:pPr algn="l">
                <a:lnSpc>
                  <a:spcPts val="3080"/>
                </a:lnSpc>
              </a:pPr>
              <a:r>
                <a:rPr lang="en-US" sz="2200">
                  <a:solidFill>
                    <a:srgbClr val="F4F4F4"/>
                  </a:solidFill>
                  <a:latin typeface="DM Sans"/>
                </a:rPr>
                <a:t>www.linkedin.com/in/muhammad-safiul-annam-a197b3231</a:t>
              </a:r>
            </a:p>
          </p:txBody>
        </p:sp>
      </p:grpSp>
      <p:grpSp>
        <p:nvGrpSpPr>
          <p:cNvPr name="Group 14" id="14"/>
          <p:cNvGrpSpPr/>
          <p:nvPr/>
        </p:nvGrpSpPr>
        <p:grpSpPr>
          <a:xfrm rot="0">
            <a:off x="13002037" y="6017425"/>
            <a:ext cx="4129866" cy="864208"/>
            <a:chOff x="0" y="0"/>
            <a:chExt cx="5506488" cy="1152278"/>
          </a:xfrm>
        </p:grpSpPr>
        <p:sp>
          <p:nvSpPr>
            <p:cNvPr name="TextBox 15" id="15"/>
            <p:cNvSpPr txBox="true"/>
            <p:nvPr/>
          </p:nvSpPr>
          <p:spPr>
            <a:xfrm rot="0">
              <a:off x="0" y="0"/>
              <a:ext cx="5506488" cy="558692"/>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F4F4F4"/>
                  </a:solidFill>
                  <a:latin typeface="DM Sans Bold"/>
                </a:rPr>
                <a:t>Telepon</a:t>
              </a:r>
            </a:p>
          </p:txBody>
        </p:sp>
        <p:sp>
          <p:nvSpPr>
            <p:cNvPr name="TextBox 16" id="16"/>
            <p:cNvSpPr txBox="true"/>
            <p:nvPr/>
          </p:nvSpPr>
          <p:spPr>
            <a:xfrm rot="0">
              <a:off x="0" y="658459"/>
              <a:ext cx="5506488" cy="493818"/>
            </a:xfrm>
            <a:prstGeom prst="rect">
              <a:avLst/>
            </a:prstGeom>
          </p:spPr>
          <p:txBody>
            <a:bodyPr anchor="t" rtlCol="false" tIns="0" lIns="0" bIns="0" rIns="0">
              <a:spAutoFit/>
            </a:bodyPr>
            <a:lstStyle/>
            <a:p>
              <a:pPr algn="l">
                <a:lnSpc>
                  <a:spcPts val="3080"/>
                </a:lnSpc>
              </a:pPr>
              <a:r>
                <a:rPr lang="en-US" sz="2200">
                  <a:solidFill>
                    <a:srgbClr val="F4F4F4"/>
                  </a:solidFill>
                  <a:latin typeface="DM Sans"/>
                </a:rPr>
                <a:t>0895374601895</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FCECE">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sp>
        <p:nvSpPr>
          <p:cNvPr name="TextBox 6" id="6"/>
          <p:cNvSpPr txBox="true"/>
          <p:nvPr/>
        </p:nvSpPr>
        <p:spPr>
          <a:xfrm rot="0">
            <a:off x="1028700" y="-142875"/>
            <a:ext cx="8115300" cy="4124325"/>
          </a:xfrm>
          <a:prstGeom prst="rect">
            <a:avLst/>
          </a:prstGeom>
        </p:spPr>
        <p:txBody>
          <a:bodyPr anchor="t" rtlCol="false" tIns="0" lIns="0" bIns="0" rIns="0">
            <a:spAutoFit/>
          </a:bodyPr>
          <a:lstStyle/>
          <a:p>
            <a:pPr algn="l" marL="0" indent="0" lvl="0">
              <a:lnSpc>
                <a:spcPts val="10800"/>
              </a:lnSpc>
            </a:pPr>
            <a:r>
              <a:rPr lang="en-US" sz="9000">
                <a:solidFill>
                  <a:srgbClr val="1F264D"/>
                </a:solidFill>
                <a:latin typeface="DM Sans Bold"/>
              </a:rPr>
              <a:t>W</a:t>
            </a:r>
            <a:r>
              <a:rPr lang="en-US" sz="9000">
                <a:solidFill>
                  <a:srgbClr val="1F264D"/>
                </a:solidFill>
                <a:latin typeface="DM Sans Bold"/>
              </a:rPr>
              <a:t>hitebox Testing dan Unit Test</a:t>
            </a:r>
          </a:p>
        </p:txBody>
      </p:sp>
      <p:sp>
        <p:nvSpPr>
          <p:cNvPr name="TextBox 7" id="7"/>
          <p:cNvSpPr txBox="true"/>
          <p:nvPr/>
        </p:nvSpPr>
        <p:spPr>
          <a:xfrm rot="0">
            <a:off x="637793" y="5095875"/>
            <a:ext cx="12838368" cy="2406759"/>
          </a:xfrm>
          <a:prstGeom prst="rect">
            <a:avLst/>
          </a:prstGeom>
        </p:spPr>
        <p:txBody>
          <a:bodyPr anchor="t" rtlCol="false" tIns="0" lIns="0" bIns="0" rIns="0">
            <a:spAutoFit/>
          </a:bodyPr>
          <a:lstStyle/>
          <a:p>
            <a:pPr>
              <a:lnSpc>
                <a:spcPts val="3843"/>
              </a:lnSpc>
            </a:pPr>
            <a:r>
              <a:rPr lang="en-US" sz="2745">
                <a:solidFill>
                  <a:srgbClr val="1F264D"/>
                </a:solidFill>
                <a:latin typeface="DM Sans"/>
              </a:rPr>
              <a:t>    </a:t>
            </a:r>
            <a:r>
              <a:rPr lang="en-US" sz="2745" u="sng">
                <a:solidFill>
                  <a:srgbClr val="1F264D"/>
                </a:solidFill>
                <a:latin typeface="DM Sans"/>
                <a:hlinkClick r:id="rId5" action="ppaction://hlinksldjump"/>
              </a:rPr>
              <a:t>Whitebox testing dan unit testing adalah dua metode pengujian perangkat lunak yang digunakan untuk menguji kode secara detail. Whitebox testing menggunakan pengetahuan tentang struktur internal kode untuk menentukan input dan output yang diharapkan. Unit testing adalah metode pengujian yang menguji unit kode terkecil, biasanya fungsi atau metode.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grpSp>
        <p:nvGrpSpPr>
          <p:cNvPr name="Group 2" id="2"/>
          <p:cNvGrpSpPr/>
          <p:nvPr/>
        </p:nvGrpSpPr>
        <p:grpSpPr>
          <a:xfrm rot="0">
            <a:off x="7627493" y="1028700"/>
            <a:ext cx="3033014" cy="988039"/>
            <a:chOff x="0" y="0"/>
            <a:chExt cx="4044019" cy="1317386"/>
          </a:xfrm>
        </p:grpSpPr>
        <p:sp>
          <p:nvSpPr>
            <p:cNvPr name="Freeform 3" id="3"/>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p>
          </p:txBody>
        </p:sp>
      </p:grpSp>
      <p:sp>
        <p:nvSpPr>
          <p:cNvPr name="Freeform 5" id="5"/>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4"/>
            <a:stretch>
              <a:fillRect l="0" t="0" r="0" b="0"/>
            </a:stretch>
          </a:blipFill>
        </p:spPr>
      </p:sp>
      <p:sp>
        <p:nvSpPr>
          <p:cNvPr name="Freeform 6" id="6"/>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5"/>
            <a:stretch>
              <a:fillRect l="0" t="0" r="0" b="0"/>
            </a:stretch>
          </a:blipFill>
        </p:spPr>
      </p:sp>
      <p:grpSp>
        <p:nvGrpSpPr>
          <p:cNvPr name="Group 7" id="7"/>
          <p:cNvGrpSpPr/>
          <p:nvPr/>
        </p:nvGrpSpPr>
        <p:grpSpPr>
          <a:xfrm rot="0">
            <a:off x="2954917" y="3780526"/>
            <a:ext cx="12378166" cy="2725948"/>
            <a:chOff x="0" y="0"/>
            <a:chExt cx="16504221" cy="3634597"/>
          </a:xfrm>
        </p:grpSpPr>
        <p:sp>
          <p:nvSpPr>
            <p:cNvPr name="TextBox 8" id="8"/>
            <p:cNvSpPr txBox="true"/>
            <p:nvPr/>
          </p:nvSpPr>
          <p:spPr>
            <a:xfrm rot="0">
              <a:off x="0" y="-9525"/>
              <a:ext cx="16504221" cy="1838325"/>
            </a:xfrm>
            <a:prstGeom prst="rect">
              <a:avLst/>
            </a:prstGeom>
          </p:spPr>
          <p:txBody>
            <a:bodyPr anchor="t" rtlCol="false" tIns="0" lIns="0" bIns="0" rIns="0">
              <a:spAutoFit/>
            </a:bodyPr>
            <a:lstStyle/>
            <a:p>
              <a:pPr algn="ctr">
                <a:lnSpc>
                  <a:spcPts val="10800"/>
                </a:lnSpc>
              </a:pPr>
              <a:r>
                <a:rPr lang="en-US" sz="9000">
                  <a:solidFill>
                    <a:srgbClr val="F4F4F4"/>
                  </a:solidFill>
                  <a:latin typeface="DM Sans Bold"/>
                </a:rPr>
                <a:t>Whitebox Testing</a:t>
              </a:r>
            </a:p>
          </p:txBody>
        </p:sp>
        <p:sp>
          <p:nvSpPr>
            <p:cNvPr name="TextBox 9" id="9"/>
            <p:cNvSpPr txBox="true"/>
            <p:nvPr/>
          </p:nvSpPr>
          <p:spPr>
            <a:xfrm rot="0">
              <a:off x="0" y="2493714"/>
              <a:ext cx="16504221" cy="11408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rPr>
                <a:t>Whitebox testing adalah metode pengujian yang menggunakan pengetahuan tentang struktur internal kode untuk menentukan input dan output yang diharapkan.</a:t>
              </a:r>
            </a:p>
          </p:txBody>
        </p:sp>
      </p:grpSp>
      <p:sp>
        <p:nvSpPr>
          <p:cNvPr name="Freeform 10" id="10"/>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5"/>
            <a:stretch>
              <a:fillRect l="0" t="0" r="0" b="0"/>
            </a:stretch>
          </a:blipFill>
        </p:spPr>
      </p:sp>
      <p:sp>
        <p:nvSpPr>
          <p:cNvPr name="Freeform 11" id="11"/>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125695" y="5844745"/>
            <a:ext cx="4213664" cy="4113590"/>
          </a:xfrm>
          <a:custGeom>
            <a:avLst/>
            <a:gdLst/>
            <a:ahLst/>
            <a:cxnLst/>
            <a:rect r="r" b="b" t="t" l="l"/>
            <a:pathLst>
              <a:path h="4113590" w="4213664">
                <a:moveTo>
                  <a:pt x="0" y="0"/>
                </a:moveTo>
                <a:lnTo>
                  <a:pt x="4213664" y="0"/>
                </a:lnTo>
                <a:lnTo>
                  <a:pt x="4213664" y="4113590"/>
                </a:lnTo>
                <a:lnTo>
                  <a:pt x="0" y="4113590"/>
                </a:lnTo>
                <a:lnTo>
                  <a:pt x="0" y="0"/>
                </a:lnTo>
                <a:close/>
              </a:path>
            </a:pathLst>
          </a:custGeom>
          <a:blipFill>
            <a:blip r:embed="rId2"/>
            <a:stretch>
              <a:fillRect l="0" t="0" r="0" b="0"/>
            </a:stretch>
          </a:blipFill>
        </p:spPr>
      </p:sp>
      <p:sp>
        <p:nvSpPr>
          <p:cNvPr name="Freeform 4" id="4"/>
          <p:cNvSpPr/>
          <p:nvPr/>
        </p:nvSpPr>
        <p:spPr>
          <a:xfrm flipH="false" flipV="false" rot="0">
            <a:off x="2528290" y="4390863"/>
            <a:ext cx="4782257" cy="4867437"/>
          </a:xfrm>
          <a:custGeom>
            <a:avLst/>
            <a:gdLst/>
            <a:ahLst/>
            <a:cxnLst/>
            <a:rect r="r" b="b" t="t" l="l"/>
            <a:pathLst>
              <a:path h="4867437" w="4782257">
                <a:moveTo>
                  <a:pt x="0" y="0"/>
                </a:moveTo>
                <a:lnTo>
                  <a:pt x="4782257" y="0"/>
                </a:lnTo>
                <a:lnTo>
                  <a:pt x="4782257" y="4867437"/>
                </a:lnTo>
                <a:lnTo>
                  <a:pt x="0" y="4867437"/>
                </a:lnTo>
                <a:lnTo>
                  <a:pt x="0" y="0"/>
                </a:lnTo>
                <a:close/>
              </a:path>
            </a:pathLst>
          </a:custGeom>
          <a:blipFill>
            <a:blip r:embed="rId3"/>
            <a:stretch>
              <a:fillRect l="0" t="0" r="0" b="0"/>
            </a:stretch>
          </a:blipFill>
        </p:spPr>
      </p:sp>
      <p:sp>
        <p:nvSpPr>
          <p:cNvPr name="TextBox 5" id="5"/>
          <p:cNvSpPr txBox="true"/>
          <p:nvPr/>
        </p:nvSpPr>
        <p:spPr>
          <a:xfrm rot="0">
            <a:off x="1010709" y="628192"/>
            <a:ext cx="7122582" cy="3154303"/>
          </a:xfrm>
          <a:prstGeom prst="rect">
            <a:avLst/>
          </a:prstGeom>
        </p:spPr>
        <p:txBody>
          <a:bodyPr anchor="t" rtlCol="false" tIns="0" lIns="0" bIns="0" rIns="0">
            <a:spAutoFit/>
          </a:bodyPr>
          <a:lstStyle/>
          <a:p>
            <a:pPr algn="ctr">
              <a:lnSpc>
                <a:spcPts val="8328"/>
              </a:lnSpc>
            </a:pPr>
            <a:r>
              <a:rPr lang="en-US" sz="6940">
                <a:solidFill>
                  <a:srgbClr val="1F264D"/>
                </a:solidFill>
                <a:latin typeface="DM Sans Bold"/>
              </a:rPr>
              <a:t>Metode Whitebox Testing</a:t>
            </a:r>
          </a:p>
        </p:txBody>
      </p:sp>
      <p:grpSp>
        <p:nvGrpSpPr>
          <p:cNvPr name="Group 6" id="6"/>
          <p:cNvGrpSpPr/>
          <p:nvPr/>
        </p:nvGrpSpPr>
        <p:grpSpPr>
          <a:xfrm rot="0">
            <a:off x="10384038" y="1028700"/>
            <a:ext cx="6705399" cy="5939147"/>
            <a:chOff x="0" y="0"/>
            <a:chExt cx="8940532" cy="7918863"/>
          </a:xfrm>
        </p:grpSpPr>
        <p:sp>
          <p:nvSpPr>
            <p:cNvPr name="TextBox 7" id="7"/>
            <p:cNvSpPr txBox="true"/>
            <p:nvPr/>
          </p:nvSpPr>
          <p:spPr>
            <a:xfrm rot="0">
              <a:off x="0" y="0"/>
              <a:ext cx="8940532" cy="5588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F264D"/>
                  </a:solidFill>
                  <a:latin typeface="DM Sans Bold"/>
                </a:rPr>
                <a:t>Menguji berbagai aspek kode</a:t>
              </a:r>
            </a:p>
          </p:txBody>
        </p:sp>
        <p:sp>
          <p:nvSpPr>
            <p:cNvPr name="TextBox 8" id="8"/>
            <p:cNvSpPr txBox="true"/>
            <p:nvPr/>
          </p:nvSpPr>
          <p:spPr>
            <a:xfrm rot="0">
              <a:off x="0" y="1068148"/>
              <a:ext cx="8940532" cy="2055918"/>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1F264D"/>
                  </a:solidFill>
                  <a:latin typeface="DM Sans"/>
                </a:rPr>
                <a:t>Kebenaran logis</a:t>
              </a:r>
            </a:p>
            <a:p>
              <a:pPr marL="474981" indent="-237491" lvl="1">
                <a:lnSpc>
                  <a:spcPts val="3080"/>
                </a:lnSpc>
                <a:buFont typeface="Arial"/>
                <a:buChar char="•"/>
              </a:pPr>
              <a:r>
                <a:rPr lang="en-US" sz="2200">
                  <a:solidFill>
                    <a:srgbClr val="1F264D"/>
                  </a:solidFill>
                  <a:latin typeface="DM Sans"/>
                </a:rPr>
                <a:t> Kondisi batas</a:t>
              </a:r>
            </a:p>
            <a:p>
              <a:pPr marL="474981" indent="-237491" lvl="1">
                <a:lnSpc>
                  <a:spcPts val="3080"/>
                </a:lnSpc>
                <a:buFont typeface="Arial"/>
                <a:buChar char="•"/>
              </a:pPr>
              <a:r>
                <a:rPr lang="en-US" sz="2200">
                  <a:solidFill>
                    <a:srgbClr val="1F264D"/>
                  </a:solidFill>
                  <a:latin typeface="DM Sans"/>
                </a:rPr>
                <a:t>Kesalahan sintaksis</a:t>
              </a:r>
            </a:p>
            <a:p>
              <a:pPr marL="474981" indent="-237491" lvl="1">
                <a:lnSpc>
                  <a:spcPts val="3080"/>
                </a:lnSpc>
                <a:buFont typeface="Arial"/>
                <a:buChar char="•"/>
              </a:pPr>
              <a:r>
                <a:rPr lang="en-US" sz="2200">
                  <a:solidFill>
                    <a:srgbClr val="1F264D"/>
                  </a:solidFill>
                  <a:latin typeface="DM Sans"/>
                </a:rPr>
                <a:t>Kesalahan logika</a:t>
              </a:r>
            </a:p>
          </p:txBody>
        </p:sp>
        <p:sp>
          <p:nvSpPr>
            <p:cNvPr name="TextBox 9" id="9"/>
            <p:cNvSpPr txBox="true"/>
            <p:nvPr/>
          </p:nvSpPr>
          <p:spPr>
            <a:xfrm rot="0">
              <a:off x="0" y="4794797"/>
              <a:ext cx="8940532" cy="5588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F264D"/>
                  </a:solidFill>
                  <a:latin typeface="DM Sans Bold"/>
                </a:rPr>
                <a:t>Teknik Whitebox Testing</a:t>
              </a:r>
            </a:p>
          </p:txBody>
        </p:sp>
        <p:sp>
          <p:nvSpPr>
            <p:cNvPr name="TextBox 10" id="10"/>
            <p:cNvSpPr txBox="true"/>
            <p:nvPr/>
          </p:nvSpPr>
          <p:spPr>
            <a:xfrm rot="0">
              <a:off x="0" y="5862945"/>
              <a:ext cx="8940532" cy="2055918"/>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1F264D"/>
                  </a:solidFill>
                  <a:latin typeface="DM Sans"/>
                </a:rPr>
                <a:t>Basis path testing</a:t>
              </a:r>
            </a:p>
            <a:p>
              <a:pPr marL="474981" indent="-237491" lvl="1">
                <a:lnSpc>
                  <a:spcPts val="3080"/>
                </a:lnSpc>
                <a:buFont typeface="Arial"/>
                <a:buChar char="•"/>
              </a:pPr>
              <a:r>
                <a:rPr lang="en-US" sz="2200">
                  <a:solidFill>
                    <a:srgbClr val="1F264D"/>
                  </a:solidFill>
                  <a:latin typeface="DM Sans"/>
                </a:rPr>
                <a:t>Branch testing </a:t>
              </a:r>
            </a:p>
            <a:p>
              <a:pPr marL="474981" indent="-237491" lvl="1">
                <a:lnSpc>
                  <a:spcPts val="3080"/>
                </a:lnSpc>
                <a:buFont typeface="Arial"/>
                <a:buChar char="•"/>
              </a:pPr>
              <a:r>
                <a:rPr lang="en-US" sz="2200">
                  <a:solidFill>
                    <a:srgbClr val="1F264D"/>
                  </a:solidFill>
                  <a:latin typeface="DM Sans"/>
                </a:rPr>
                <a:t>Decision coverage testing</a:t>
              </a:r>
            </a:p>
            <a:p>
              <a:pPr marL="474981" indent="-237491" lvl="1">
                <a:lnSpc>
                  <a:spcPts val="3080"/>
                </a:lnSpc>
                <a:buFont typeface="Arial"/>
                <a:buChar char="•"/>
              </a:pPr>
              <a:r>
                <a:rPr lang="en-US" sz="2200">
                  <a:solidFill>
                    <a:srgbClr val="1F264D"/>
                  </a:solidFill>
                  <a:latin typeface="DM Sans"/>
                </a:rPr>
                <a:t>Condition coverage testing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grpSp>
        <p:nvGrpSpPr>
          <p:cNvPr name="Group 2" id="2"/>
          <p:cNvGrpSpPr/>
          <p:nvPr/>
        </p:nvGrpSpPr>
        <p:grpSpPr>
          <a:xfrm rot="0">
            <a:off x="7627493" y="1028700"/>
            <a:ext cx="3033014" cy="988039"/>
            <a:chOff x="0" y="0"/>
            <a:chExt cx="4044019" cy="1317386"/>
          </a:xfrm>
        </p:grpSpPr>
        <p:sp>
          <p:nvSpPr>
            <p:cNvPr name="Freeform 3" id="3"/>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p>
          </p:txBody>
        </p:sp>
      </p:grpSp>
      <p:sp>
        <p:nvSpPr>
          <p:cNvPr name="Freeform 5" id="5"/>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4"/>
            <a:stretch>
              <a:fillRect l="0" t="0" r="0" b="0"/>
            </a:stretch>
          </a:blipFill>
        </p:spPr>
      </p:sp>
      <p:sp>
        <p:nvSpPr>
          <p:cNvPr name="Freeform 6" id="6"/>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5"/>
            <a:stretch>
              <a:fillRect l="0" t="0" r="0" b="0"/>
            </a:stretch>
          </a:blipFill>
        </p:spPr>
      </p:sp>
      <p:grpSp>
        <p:nvGrpSpPr>
          <p:cNvPr name="Group 7" id="7"/>
          <p:cNvGrpSpPr/>
          <p:nvPr/>
        </p:nvGrpSpPr>
        <p:grpSpPr>
          <a:xfrm rot="0">
            <a:off x="2954917" y="3561451"/>
            <a:ext cx="12378166" cy="3164098"/>
            <a:chOff x="0" y="0"/>
            <a:chExt cx="16504221" cy="4218797"/>
          </a:xfrm>
        </p:grpSpPr>
        <p:sp>
          <p:nvSpPr>
            <p:cNvPr name="TextBox 8" id="8"/>
            <p:cNvSpPr txBox="true"/>
            <p:nvPr/>
          </p:nvSpPr>
          <p:spPr>
            <a:xfrm rot="0">
              <a:off x="0" y="-9525"/>
              <a:ext cx="16504221" cy="1838325"/>
            </a:xfrm>
            <a:prstGeom prst="rect">
              <a:avLst/>
            </a:prstGeom>
          </p:spPr>
          <p:txBody>
            <a:bodyPr anchor="t" rtlCol="false" tIns="0" lIns="0" bIns="0" rIns="0">
              <a:spAutoFit/>
            </a:bodyPr>
            <a:lstStyle/>
            <a:p>
              <a:pPr algn="ctr">
                <a:lnSpc>
                  <a:spcPts val="10800"/>
                </a:lnSpc>
              </a:pPr>
              <a:r>
                <a:rPr lang="en-US" sz="9000">
                  <a:solidFill>
                    <a:srgbClr val="F4F4F4"/>
                  </a:solidFill>
                  <a:latin typeface="DM Sans Bold"/>
                </a:rPr>
                <a:t>Unit Testing</a:t>
              </a:r>
            </a:p>
          </p:txBody>
        </p:sp>
        <p:sp>
          <p:nvSpPr>
            <p:cNvPr name="TextBox 9" id="9"/>
            <p:cNvSpPr txBox="true"/>
            <p:nvPr/>
          </p:nvSpPr>
          <p:spPr>
            <a:xfrm rot="0">
              <a:off x="0" y="2493714"/>
              <a:ext cx="16504221" cy="17250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rPr>
                <a:t>Unit testing adalah metode pengujian yang menguji unit kode terkecil, biasanya fungsi atau metode. Metode ini dilakukan oleh pengembang kode itu sendiri, dan biasanya dilakukan secara berulang-ulang selama proses pengembangan.</a:t>
              </a:r>
            </a:p>
          </p:txBody>
        </p:sp>
      </p:grpSp>
      <p:sp>
        <p:nvSpPr>
          <p:cNvPr name="Freeform 10" id="10"/>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5"/>
            <a:stretch>
              <a:fillRect l="0" t="0" r="0" b="0"/>
            </a:stretch>
          </a:blipFill>
        </p:spPr>
      </p:sp>
      <p:sp>
        <p:nvSpPr>
          <p:cNvPr name="Freeform 11" id="11"/>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261646" y="4880788"/>
            <a:ext cx="4213664" cy="4113590"/>
          </a:xfrm>
          <a:custGeom>
            <a:avLst/>
            <a:gdLst/>
            <a:ahLst/>
            <a:cxnLst/>
            <a:rect r="r" b="b" t="t" l="l"/>
            <a:pathLst>
              <a:path h="4113590" w="4213664">
                <a:moveTo>
                  <a:pt x="0" y="0"/>
                </a:moveTo>
                <a:lnTo>
                  <a:pt x="4213664" y="0"/>
                </a:lnTo>
                <a:lnTo>
                  <a:pt x="4213664" y="4113589"/>
                </a:lnTo>
                <a:lnTo>
                  <a:pt x="0" y="4113589"/>
                </a:lnTo>
                <a:lnTo>
                  <a:pt x="0" y="0"/>
                </a:lnTo>
                <a:close/>
              </a:path>
            </a:pathLst>
          </a:custGeom>
          <a:blipFill>
            <a:blip r:embed="rId2"/>
            <a:stretch>
              <a:fillRect l="0" t="0" r="0" b="0"/>
            </a:stretch>
          </a:blipFill>
        </p:spPr>
      </p:sp>
      <p:sp>
        <p:nvSpPr>
          <p:cNvPr name="Freeform 4" id="4"/>
          <p:cNvSpPr/>
          <p:nvPr/>
        </p:nvSpPr>
        <p:spPr>
          <a:xfrm flipH="false" flipV="false" rot="0">
            <a:off x="2783993" y="3235272"/>
            <a:ext cx="4782257" cy="4867437"/>
          </a:xfrm>
          <a:custGeom>
            <a:avLst/>
            <a:gdLst/>
            <a:ahLst/>
            <a:cxnLst/>
            <a:rect r="r" b="b" t="t" l="l"/>
            <a:pathLst>
              <a:path h="4867437" w="4782257">
                <a:moveTo>
                  <a:pt x="0" y="0"/>
                </a:moveTo>
                <a:lnTo>
                  <a:pt x="4782257" y="0"/>
                </a:lnTo>
                <a:lnTo>
                  <a:pt x="4782257" y="4867437"/>
                </a:lnTo>
                <a:lnTo>
                  <a:pt x="0" y="4867437"/>
                </a:lnTo>
                <a:lnTo>
                  <a:pt x="0" y="0"/>
                </a:lnTo>
                <a:close/>
              </a:path>
            </a:pathLst>
          </a:custGeom>
          <a:blipFill>
            <a:blip r:embed="rId3"/>
            <a:stretch>
              <a:fillRect l="0" t="0" r="0" b="0"/>
            </a:stretch>
          </a:blipFill>
        </p:spPr>
      </p:sp>
      <p:sp>
        <p:nvSpPr>
          <p:cNvPr name="TextBox 5" id="5"/>
          <p:cNvSpPr txBox="true"/>
          <p:nvPr/>
        </p:nvSpPr>
        <p:spPr>
          <a:xfrm rot="0">
            <a:off x="1028700" y="1557196"/>
            <a:ext cx="7122582" cy="1057784"/>
          </a:xfrm>
          <a:prstGeom prst="rect">
            <a:avLst/>
          </a:prstGeom>
        </p:spPr>
        <p:txBody>
          <a:bodyPr anchor="t" rtlCol="false" tIns="0" lIns="0" bIns="0" rIns="0">
            <a:spAutoFit/>
          </a:bodyPr>
          <a:lstStyle/>
          <a:p>
            <a:pPr algn="ctr">
              <a:lnSpc>
                <a:spcPts val="8328"/>
              </a:lnSpc>
            </a:pPr>
            <a:r>
              <a:rPr lang="en-US" sz="6940">
                <a:solidFill>
                  <a:srgbClr val="1F264D"/>
                </a:solidFill>
                <a:latin typeface="DM Sans Bold"/>
              </a:rPr>
              <a:t>Unit Testing</a:t>
            </a:r>
          </a:p>
        </p:txBody>
      </p:sp>
      <p:grpSp>
        <p:nvGrpSpPr>
          <p:cNvPr name="Group 6" id="6"/>
          <p:cNvGrpSpPr/>
          <p:nvPr/>
        </p:nvGrpSpPr>
        <p:grpSpPr>
          <a:xfrm rot="0">
            <a:off x="9658962" y="2952556"/>
            <a:ext cx="8338163" cy="2913582"/>
            <a:chOff x="0" y="0"/>
            <a:chExt cx="11117550" cy="3884776"/>
          </a:xfrm>
        </p:grpSpPr>
        <p:sp>
          <p:nvSpPr>
            <p:cNvPr name="TextBox 7" id="7"/>
            <p:cNvSpPr txBox="true"/>
            <p:nvPr/>
          </p:nvSpPr>
          <p:spPr>
            <a:xfrm rot="0">
              <a:off x="0" y="0"/>
              <a:ext cx="11117550" cy="694868"/>
            </a:xfrm>
            <a:prstGeom prst="rect">
              <a:avLst/>
            </a:prstGeom>
          </p:spPr>
          <p:txBody>
            <a:bodyPr anchor="t" rtlCol="false" tIns="0" lIns="0" bIns="0" rIns="0">
              <a:spAutoFit/>
            </a:bodyPr>
            <a:lstStyle/>
            <a:p>
              <a:pPr algn="l" marL="0" indent="0" lvl="0">
                <a:lnSpc>
                  <a:spcPts val="4178"/>
                </a:lnSpc>
                <a:spcBef>
                  <a:spcPct val="0"/>
                </a:spcBef>
              </a:pPr>
              <a:r>
                <a:rPr lang="en-US" sz="3481">
                  <a:solidFill>
                    <a:srgbClr val="1F264D"/>
                  </a:solidFill>
                  <a:latin typeface="DM Sans Bold"/>
                </a:rPr>
                <a:t>Manfaat</a:t>
              </a:r>
            </a:p>
          </p:txBody>
        </p:sp>
        <p:sp>
          <p:nvSpPr>
            <p:cNvPr name="TextBox 8" id="8"/>
            <p:cNvSpPr txBox="true"/>
            <p:nvPr/>
          </p:nvSpPr>
          <p:spPr>
            <a:xfrm rot="0">
              <a:off x="0" y="1339839"/>
              <a:ext cx="11117550" cy="2544937"/>
            </a:xfrm>
            <a:prstGeom prst="rect">
              <a:avLst/>
            </a:prstGeom>
          </p:spPr>
          <p:txBody>
            <a:bodyPr anchor="t" rtlCol="false" tIns="0" lIns="0" bIns="0" rIns="0">
              <a:spAutoFit/>
            </a:bodyPr>
            <a:lstStyle/>
            <a:p>
              <a:pPr marL="590639" indent="-295319" lvl="1">
                <a:lnSpc>
                  <a:spcPts val="3829"/>
                </a:lnSpc>
                <a:buFont typeface="Arial"/>
                <a:buChar char="•"/>
              </a:pPr>
              <a:r>
                <a:rPr lang="en-US" sz="2735">
                  <a:solidFill>
                    <a:srgbClr val="1F264D"/>
                  </a:solidFill>
                  <a:latin typeface="DM Sans"/>
                </a:rPr>
                <a:t>Meningkatkan kualitas kode</a:t>
              </a:r>
            </a:p>
            <a:p>
              <a:pPr marL="590639" indent="-295319" lvl="1">
                <a:lnSpc>
                  <a:spcPts val="3829"/>
                </a:lnSpc>
                <a:buFont typeface="Arial"/>
                <a:buChar char="•"/>
              </a:pPr>
              <a:r>
                <a:rPr lang="en-US" sz="2735">
                  <a:solidFill>
                    <a:srgbClr val="1F264D"/>
                  </a:solidFill>
                  <a:latin typeface="DM Sans"/>
                </a:rPr>
                <a:t>Mendeteksi bug lebih awal</a:t>
              </a:r>
            </a:p>
            <a:p>
              <a:pPr marL="590639" indent="-295319" lvl="1">
                <a:lnSpc>
                  <a:spcPts val="3829"/>
                </a:lnSpc>
                <a:buFont typeface="Arial"/>
                <a:buChar char="•"/>
              </a:pPr>
              <a:r>
                <a:rPr lang="en-US" sz="2735">
                  <a:solidFill>
                    <a:srgbClr val="1F264D"/>
                  </a:solidFill>
                  <a:latin typeface="DM Sans"/>
                </a:rPr>
                <a:t>Mempercepat proses debugging</a:t>
              </a:r>
            </a:p>
            <a:p>
              <a:pPr marL="590639" indent="-295319" lvl="1">
                <a:lnSpc>
                  <a:spcPts val="3829"/>
                </a:lnSpc>
                <a:buFont typeface="Arial"/>
                <a:buChar char="•"/>
              </a:pPr>
              <a:r>
                <a:rPr lang="en-US" sz="2735">
                  <a:solidFill>
                    <a:srgbClr val="1F264D"/>
                  </a:solidFill>
                  <a:latin typeface="DM Sans"/>
                </a:rPr>
                <a:t>Meningkatkan produktivitas pengembang</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010223" cy="10287000"/>
          </a:xfrm>
          <a:prstGeom prst="rect">
            <a:avLst/>
          </a:prstGeom>
          <a:solidFill>
            <a:srgbClr val="6F50F8"/>
          </a:solidFill>
        </p:spPr>
      </p:sp>
      <p:grpSp>
        <p:nvGrpSpPr>
          <p:cNvPr name="Group 3" id="3"/>
          <p:cNvGrpSpPr/>
          <p:nvPr/>
        </p:nvGrpSpPr>
        <p:grpSpPr>
          <a:xfrm rot="0">
            <a:off x="499061" y="559595"/>
            <a:ext cx="8012101" cy="5950284"/>
            <a:chOff x="0" y="0"/>
            <a:chExt cx="10682801" cy="7933711"/>
          </a:xfrm>
        </p:grpSpPr>
        <p:sp>
          <p:nvSpPr>
            <p:cNvPr name="TextBox 4" id="4"/>
            <p:cNvSpPr txBox="true"/>
            <p:nvPr/>
          </p:nvSpPr>
          <p:spPr>
            <a:xfrm rot="0">
              <a:off x="0" y="-9525"/>
              <a:ext cx="10682801" cy="1286165"/>
            </a:xfrm>
            <a:prstGeom prst="rect">
              <a:avLst/>
            </a:prstGeom>
          </p:spPr>
          <p:txBody>
            <a:bodyPr anchor="t" rtlCol="false" tIns="0" lIns="0" bIns="0" rIns="0">
              <a:spAutoFit/>
            </a:bodyPr>
            <a:lstStyle/>
            <a:p>
              <a:pPr algn="ctr">
                <a:lnSpc>
                  <a:spcPts val="3838"/>
                </a:lnSpc>
              </a:pPr>
              <a:r>
                <a:rPr lang="en-US" sz="3198">
                  <a:solidFill>
                    <a:srgbClr val="FFCECE"/>
                  </a:solidFill>
                  <a:latin typeface="DM Sans Bold"/>
                </a:rPr>
                <a:t>Implementasi Whitebox Testing dan Unit Testing dalam Python</a:t>
              </a:r>
            </a:p>
          </p:txBody>
        </p:sp>
        <p:sp>
          <p:nvSpPr>
            <p:cNvPr name="TextBox 5" id="5"/>
            <p:cNvSpPr txBox="true"/>
            <p:nvPr/>
          </p:nvSpPr>
          <p:spPr>
            <a:xfrm rot="0">
              <a:off x="0" y="2013690"/>
              <a:ext cx="10682801" cy="5920021"/>
            </a:xfrm>
            <a:prstGeom prst="rect">
              <a:avLst/>
            </a:prstGeom>
          </p:spPr>
          <p:txBody>
            <a:bodyPr anchor="t" rtlCol="false" tIns="0" lIns="0" bIns="0" rIns="0">
              <a:spAutoFit/>
            </a:bodyPr>
            <a:lstStyle/>
            <a:p>
              <a:pPr algn="ctr">
                <a:lnSpc>
                  <a:spcPts val="3518"/>
                </a:lnSpc>
              </a:pPr>
              <a:r>
                <a:rPr lang="en-US" sz="2513">
                  <a:solidFill>
                    <a:srgbClr val="F4F4F4"/>
                  </a:solidFill>
                  <a:latin typeface="DM Sans"/>
                </a:rPr>
                <a:t>Python memiliki dukungan built-in untuk unit testing. Modul unittest menyediakan berbagai fasilitas untuk menulis dan menjalankan unit test. Kode di disamping mendefinisikan fungsi factorial() yang menghitung faktorial dari n. Fungsi ini diuji dengan menggunakan unit test di bawah test_factorial().</a:t>
              </a:r>
            </a:p>
            <a:p>
              <a:pPr algn="ctr">
                <a:lnSpc>
                  <a:spcPts val="3518"/>
                </a:lnSpc>
              </a:pPr>
              <a:r>
                <a:rPr lang="en-US" sz="2513">
                  <a:solidFill>
                    <a:srgbClr val="F4F4F4"/>
                  </a:solidFill>
                  <a:latin typeface="DM Sans"/>
                </a:rPr>
                <a:t>Unit test ini memeriksa kasus batas, yaitu n == 0 dan n == 1. Unit test ini juga memeriksa beberapa kasus normal, yaitu n == 2, n == 3, dan n == 4.</a:t>
              </a:r>
            </a:p>
            <a:p>
              <a:pPr algn="ctr">
                <a:lnSpc>
                  <a:spcPts val="3518"/>
                </a:lnSpc>
              </a:pPr>
            </a:p>
          </p:txBody>
        </p:sp>
      </p:grpSp>
      <p:grpSp>
        <p:nvGrpSpPr>
          <p:cNvPr name="Group 6" id="6"/>
          <p:cNvGrpSpPr/>
          <p:nvPr/>
        </p:nvGrpSpPr>
        <p:grpSpPr>
          <a:xfrm rot="0">
            <a:off x="9380869" y="159840"/>
            <a:ext cx="8388327" cy="13097765"/>
            <a:chOff x="0" y="0"/>
            <a:chExt cx="11184436" cy="17463687"/>
          </a:xfrm>
        </p:grpSpPr>
        <p:sp>
          <p:nvSpPr>
            <p:cNvPr name="TextBox 7" id="7"/>
            <p:cNvSpPr txBox="true"/>
            <p:nvPr/>
          </p:nvSpPr>
          <p:spPr>
            <a:xfrm rot="0">
              <a:off x="0" y="0"/>
              <a:ext cx="11184436" cy="13995400"/>
            </a:xfrm>
            <a:prstGeom prst="rect">
              <a:avLst/>
            </a:prstGeom>
          </p:spPr>
          <p:txBody>
            <a:bodyPr anchor="t" rtlCol="false" tIns="0" lIns="0" bIns="0" rIns="0">
              <a:spAutoFit/>
            </a:bodyPr>
            <a:lstStyle/>
            <a:p>
              <a:pPr algn="l" marL="0" indent="0" lvl="0">
                <a:lnSpc>
                  <a:spcPts val="2225"/>
                </a:lnSpc>
                <a:spcBef>
                  <a:spcPct val="0"/>
                </a:spcBef>
              </a:pPr>
              <a:r>
                <a:rPr lang="en-US" sz="1854" strike="noStrike" u="none">
                  <a:solidFill>
                    <a:srgbClr val="1F264D"/>
                  </a:solidFill>
                  <a:latin typeface="DM Sans Bold"/>
                </a:rPr>
                <a:t>def factorial(n):</a:t>
              </a:r>
            </a:p>
            <a:p>
              <a:pPr algn="l" marL="0" indent="0" lvl="0">
                <a:lnSpc>
                  <a:spcPts val="2225"/>
                </a:lnSpc>
                <a:spcBef>
                  <a:spcPct val="0"/>
                </a:spcBef>
              </a:pPr>
              <a:r>
                <a:rPr lang="en-US" sz="1854" strike="noStrike" u="none">
                  <a:solidFill>
                    <a:srgbClr val="1F264D"/>
                  </a:solidFill>
                  <a:latin typeface="DM Sans Bold"/>
                </a:rPr>
                <a:t> """</a:t>
              </a:r>
            </a:p>
            <a:p>
              <a:pPr algn="l" marL="0" indent="0" lvl="0">
                <a:lnSpc>
                  <a:spcPts val="2225"/>
                </a:lnSpc>
                <a:spcBef>
                  <a:spcPct val="0"/>
                </a:spcBef>
              </a:pPr>
              <a:r>
                <a:rPr lang="en-US" sz="1854" strike="noStrike" u="none">
                  <a:solidFill>
                    <a:srgbClr val="1F264D"/>
                  </a:solidFill>
                  <a:latin typeface="DM Sans Bold"/>
                </a:rPr>
                <a:t> Menghitung faktorial dari n.</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Args:</a:t>
              </a:r>
            </a:p>
            <a:p>
              <a:pPr algn="l" marL="0" indent="0" lvl="0">
                <a:lnSpc>
                  <a:spcPts val="2225"/>
                </a:lnSpc>
                <a:spcBef>
                  <a:spcPct val="0"/>
                </a:spcBef>
              </a:pPr>
              <a:r>
                <a:rPr lang="en-US" sz="1854" strike="noStrike" u="none">
                  <a:solidFill>
                    <a:srgbClr val="1F264D"/>
                  </a:solidFill>
                  <a:latin typeface="DM Sans Bold"/>
                </a:rPr>
                <a:t> n: Angka yang ingin dihitung faktorialnya.</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Returns:</a:t>
              </a:r>
            </a:p>
            <a:p>
              <a:pPr algn="l" marL="0" indent="0" lvl="0">
                <a:lnSpc>
                  <a:spcPts val="2225"/>
                </a:lnSpc>
                <a:spcBef>
                  <a:spcPct val="0"/>
                </a:spcBef>
              </a:pPr>
              <a:r>
                <a:rPr lang="en-US" sz="1854" strike="noStrike" u="none">
                  <a:solidFill>
                    <a:srgbClr val="1F264D"/>
                  </a:solidFill>
                  <a:latin typeface="DM Sans Bold"/>
                </a:rPr>
                <a:t> Faktorial dari n.</a:t>
              </a:r>
            </a:p>
            <a:p>
              <a:pPr algn="l" marL="0" indent="0" lvl="0">
                <a:lnSpc>
                  <a:spcPts val="2225"/>
                </a:lnSpc>
                <a:spcBef>
                  <a:spcPct val="0"/>
                </a:spcBef>
              </a:pPr>
              <a:r>
                <a:rPr lang="en-US" sz="1854" strike="noStrike" u="none">
                  <a:solidFill>
                    <a:srgbClr val="1F264D"/>
                  </a:solidFill>
                  <a:latin typeface="DM Sans Bold"/>
                </a:rPr>
                <a:t> """</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if n == 0:</a:t>
              </a:r>
            </a:p>
            <a:p>
              <a:pPr algn="l" marL="0" indent="0" lvl="0">
                <a:lnSpc>
                  <a:spcPts val="2225"/>
                </a:lnSpc>
                <a:spcBef>
                  <a:spcPct val="0"/>
                </a:spcBef>
              </a:pPr>
              <a:r>
                <a:rPr lang="en-US" sz="1854" strike="noStrike" u="none">
                  <a:solidFill>
                    <a:srgbClr val="1F264D"/>
                  </a:solidFill>
                  <a:latin typeface="DM Sans Bold"/>
                </a:rPr>
                <a:t> return 1</a:t>
              </a:r>
            </a:p>
            <a:p>
              <a:pPr algn="l" marL="0" indent="0" lvl="0">
                <a:lnSpc>
                  <a:spcPts val="2225"/>
                </a:lnSpc>
                <a:spcBef>
                  <a:spcPct val="0"/>
                </a:spcBef>
              </a:pPr>
              <a:r>
                <a:rPr lang="en-US" sz="1854" strike="noStrike" u="none">
                  <a:solidFill>
                    <a:srgbClr val="1F264D"/>
                  </a:solidFill>
                  <a:latin typeface="DM Sans Bold"/>
                </a:rPr>
                <a:t> else:</a:t>
              </a:r>
            </a:p>
            <a:p>
              <a:pPr algn="l" marL="0" indent="0" lvl="0">
                <a:lnSpc>
                  <a:spcPts val="2225"/>
                </a:lnSpc>
                <a:spcBef>
                  <a:spcPct val="0"/>
                </a:spcBef>
              </a:pPr>
              <a:r>
                <a:rPr lang="en-US" sz="1854" strike="noStrike" u="none">
                  <a:solidFill>
                    <a:srgbClr val="1F264D"/>
                  </a:solidFill>
                  <a:latin typeface="DM Sans Bold"/>
                </a:rPr>
                <a:t> return n * factorial(n - 1)</a:t>
              </a:r>
            </a:p>
            <a:p>
              <a:pPr algn="l" marL="0" indent="0" lvl="0">
                <a:lnSpc>
                  <a:spcPts val="2225"/>
                </a:lnSpc>
                <a:spcBef>
                  <a:spcPct val="0"/>
                </a:spcBef>
              </a:pP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def test_factorial():</a:t>
              </a:r>
            </a:p>
            <a:p>
              <a:pPr algn="l" marL="0" indent="0" lvl="0">
                <a:lnSpc>
                  <a:spcPts val="2225"/>
                </a:lnSpc>
                <a:spcBef>
                  <a:spcPct val="0"/>
                </a:spcBef>
              </a:pPr>
              <a:r>
                <a:rPr lang="en-US" sz="1854" strike="noStrike" u="none">
                  <a:solidFill>
                    <a:srgbClr val="1F264D"/>
                  </a:solidFill>
                  <a:latin typeface="DM Sans Bold"/>
                </a:rPr>
                <a:t> """</a:t>
              </a:r>
            </a:p>
            <a:p>
              <a:pPr algn="l" marL="0" indent="0" lvl="0">
                <a:lnSpc>
                  <a:spcPts val="2225"/>
                </a:lnSpc>
                <a:spcBef>
                  <a:spcPct val="0"/>
                </a:spcBef>
              </a:pPr>
              <a:r>
                <a:rPr lang="en-US" sz="1854" strike="noStrike" u="none">
                  <a:solidFill>
                    <a:srgbClr val="1F264D"/>
                  </a:solidFill>
                  <a:latin typeface="DM Sans Bold"/>
                </a:rPr>
                <a:t> Menguji fungsi factorial().</a:t>
              </a:r>
            </a:p>
            <a:p>
              <a:pPr algn="l" marL="0" indent="0" lvl="0">
                <a:lnSpc>
                  <a:spcPts val="2225"/>
                </a:lnSpc>
                <a:spcBef>
                  <a:spcPct val="0"/>
                </a:spcBef>
              </a:pPr>
              <a:r>
                <a:rPr lang="en-US" sz="1854" strike="noStrike" u="none">
                  <a:solidFill>
                    <a:srgbClr val="1F264D"/>
                  </a:solidFill>
                  <a:latin typeface="DM Sans Bold"/>
                </a:rPr>
                <a:t> """</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 Kasus batas</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assert factorial(0) == 1</a:t>
              </a:r>
            </a:p>
            <a:p>
              <a:pPr algn="l" marL="0" indent="0" lvl="0">
                <a:lnSpc>
                  <a:spcPts val="2225"/>
                </a:lnSpc>
                <a:spcBef>
                  <a:spcPct val="0"/>
                </a:spcBef>
              </a:pPr>
              <a:r>
                <a:rPr lang="en-US" sz="1854" strike="noStrike" u="none">
                  <a:solidFill>
                    <a:srgbClr val="1F264D"/>
                  </a:solidFill>
                  <a:latin typeface="DM Sans Bold"/>
                </a:rPr>
                <a:t> assert factorial(1) == 1</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 Kasus normal</a:t>
              </a: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 assert factorial(2) == 2</a:t>
              </a:r>
            </a:p>
            <a:p>
              <a:pPr algn="l" marL="0" indent="0" lvl="0">
                <a:lnSpc>
                  <a:spcPts val="2225"/>
                </a:lnSpc>
                <a:spcBef>
                  <a:spcPct val="0"/>
                </a:spcBef>
              </a:pPr>
              <a:r>
                <a:rPr lang="en-US" sz="1854" strike="noStrike" u="none">
                  <a:solidFill>
                    <a:srgbClr val="1F264D"/>
                  </a:solidFill>
                  <a:latin typeface="DM Sans Bold"/>
                </a:rPr>
                <a:t> assert factorial(3) == 6</a:t>
              </a:r>
            </a:p>
            <a:p>
              <a:pPr algn="l" marL="0" indent="0" lvl="0">
                <a:lnSpc>
                  <a:spcPts val="2225"/>
                </a:lnSpc>
                <a:spcBef>
                  <a:spcPct val="0"/>
                </a:spcBef>
              </a:pPr>
              <a:r>
                <a:rPr lang="en-US" sz="1854" strike="noStrike" u="none">
                  <a:solidFill>
                    <a:srgbClr val="1F264D"/>
                  </a:solidFill>
                  <a:latin typeface="DM Sans Bold"/>
                </a:rPr>
                <a:t> assert factorial(4) == 24</a:t>
              </a:r>
            </a:p>
            <a:p>
              <a:pPr algn="l" marL="0" indent="0" lvl="0">
                <a:lnSpc>
                  <a:spcPts val="2225"/>
                </a:lnSpc>
                <a:spcBef>
                  <a:spcPct val="0"/>
                </a:spcBef>
              </a:pPr>
            </a:p>
            <a:p>
              <a:pPr algn="l" marL="0" indent="0" lvl="0">
                <a:lnSpc>
                  <a:spcPts val="2225"/>
                </a:lnSpc>
                <a:spcBef>
                  <a:spcPct val="0"/>
                </a:spcBef>
              </a:pPr>
            </a:p>
            <a:p>
              <a:pPr algn="l" marL="0" indent="0" lvl="0">
                <a:lnSpc>
                  <a:spcPts val="2225"/>
                </a:lnSpc>
                <a:spcBef>
                  <a:spcPct val="0"/>
                </a:spcBef>
              </a:pPr>
              <a:r>
                <a:rPr lang="en-US" sz="1854" strike="noStrike" u="none">
                  <a:solidFill>
                    <a:srgbClr val="1F264D"/>
                  </a:solidFill>
                  <a:latin typeface="DM Sans Bold"/>
                </a:rPr>
                <a:t>if __name__ == "__main__":</a:t>
              </a:r>
            </a:p>
            <a:p>
              <a:pPr algn="l" marL="0" indent="0" lvl="0">
                <a:lnSpc>
                  <a:spcPts val="2225"/>
                </a:lnSpc>
                <a:spcBef>
                  <a:spcPct val="0"/>
                </a:spcBef>
              </a:pPr>
              <a:r>
                <a:rPr lang="en-US" sz="1854" strike="noStrike" u="none">
                  <a:solidFill>
                    <a:srgbClr val="1F264D"/>
                  </a:solidFill>
                  <a:latin typeface="DM Sans Bold"/>
                </a:rPr>
                <a:t> unittest.main()</a:t>
              </a:r>
            </a:p>
            <a:p>
              <a:pPr algn="l" marL="0" indent="0" lvl="0">
                <a:lnSpc>
                  <a:spcPts val="2225"/>
                </a:lnSpc>
                <a:spcBef>
                  <a:spcPct val="0"/>
                </a:spcBef>
              </a:pPr>
            </a:p>
            <a:p>
              <a:pPr algn="l" marL="0" indent="0" lvl="0">
                <a:lnSpc>
                  <a:spcPts val="2225"/>
                </a:lnSpc>
                <a:spcBef>
                  <a:spcPct val="0"/>
                </a:spcBef>
              </a:pPr>
            </a:p>
          </p:txBody>
        </p:sp>
        <p:sp>
          <p:nvSpPr>
            <p:cNvPr name="TextBox 8" id="8"/>
            <p:cNvSpPr txBox="true"/>
            <p:nvPr/>
          </p:nvSpPr>
          <p:spPr>
            <a:xfrm rot="0">
              <a:off x="0" y="14413345"/>
              <a:ext cx="11184436" cy="403439"/>
            </a:xfrm>
            <a:prstGeom prst="rect">
              <a:avLst/>
            </a:prstGeom>
          </p:spPr>
          <p:txBody>
            <a:bodyPr anchor="t" rtlCol="false" tIns="0" lIns="0" bIns="0" rIns="0">
              <a:spAutoFit/>
            </a:bodyPr>
            <a:lstStyle/>
            <a:p>
              <a:pPr algn="l" marL="0" indent="0" lvl="0">
                <a:lnSpc>
                  <a:spcPts val="2521"/>
                </a:lnSpc>
                <a:spcBef>
                  <a:spcPct val="0"/>
                </a:spcBef>
              </a:pPr>
            </a:p>
          </p:txBody>
        </p:sp>
        <p:sp>
          <p:nvSpPr>
            <p:cNvPr name="TextBox 9" id="9"/>
            <p:cNvSpPr txBox="true"/>
            <p:nvPr/>
          </p:nvSpPr>
          <p:spPr>
            <a:xfrm rot="0">
              <a:off x="0" y="16184763"/>
              <a:ext cx="11184436" cy="457540"/>
            </a:xfrm>
            <a:prstGeom prst="rect">
              <a:avLst/>
            </a:prstGeom>
          </p:spPr>
          <p:txBody>
            <a:bodyPr anchor="t" rtlCol="false" tIns="0" lIns="0" bIns="0" rIns="0">
              <a:spAutoFit/>
            </a:bodyPr>
            <a:lstStyle/>
            <a:p>
              <a:pPr algn="l" marL="0" indent="0" lvl="0">
                <a:lnSpc>
                  <a:spcPts val="2751"/>
                </a:lnSpc>
                <a:spcBef>
                  <a:spcPct val="0"/>
                </a:spcBef>
              </a:pPr>
            </a:p>
          </p:txBody>
        </p:sp>
        <p:sp>
          <p:nvSpPr>
            <p:cNvPr name="TextBox 10" id="10"/>
            <p:cNvSpPr txBox="true"/>
            <p:nvPr/>
          </p:nvSpPr>
          <p:spPr>
            <a:xfrm rot="0">
              <a:off x="0" y="17060248"/>
              <a:ext cx="11184436" cy="403439"/>
            </a:xfrm>
            <a:prstGeom prst="rect">
              <a:avLst/>
            </a:prstGeom>
          </p:spPr>
          <p:txBody>
            <a:bodyPr anchor="t" rtlCol="false" tIns="0" lIns="0" bIns="0" rIns="0">
              <a:spAutoFit/>
            </a:bodyPr>
            <a:lstStyle/>
            <a:p>
              <a:pPr algn="l" marL="0" indent="0" lvl="0">
                <a:lnSpc>
                  <a:spcPts val="2521"/>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true" flipV="false" rot="0">
            <a:off x="8123263" y="4241933"/>
            <a:ext cx="1868471" cy="1403689"/>
          </a:xfrm>
          <a:custGeom>
            <a:avLst/>
            <a:gdLst/>
            <a:ahLst/>
            <a:cxnLst/>
            <a:rect r="r" b="b" t="t" l="l"/>
            <a:pathLst>
              <a:path h="1403689" w="1868471">
                <a:moveTo>
                  <a:pt x="1868471" y="0"/>
                </a:moveTo>
                <a:lnTo>
                  <a:pt x="0" y="0"/>
                </a:lnTo>
                <a:lnTo>
                  <a:pt x="0" y="1403690"/>
                </a:lnTo>
                <a:lnTo>
                  <a:pt x="1868471" y="1403690"/>
                </a:lnTo>
                <a:lnTo>
                  <a:pt x="1868471" y="0"/>
                </a:lnTo>
                <a:close/>
              </a:path>
            </a:pathLst>
          </a:custGeom>
          <a:blipFill>
            <a:blip r:embed="rId2"/>
            <a:stretch>
              <a:fillRect l="0" t="0" r="0" b="0"/>
            </a:stretch>
          </a:blipFill>
        </p:spPr>
      </p:sp>
      <p:sp>
        <p:nvSpPr>
          <p:cNvPr name="TextBox 3" id="3"/>
          <p:cNvSpPr txBox="true"/>
          <p:nvPr/>
        </p:nvSpPr>
        <p:spPr>
          <a:xfrm rot="0">
            <a:off x="1028700" y="4614862"/>
            <a:ext cx="5846169" cy="1057275"/>
          </a:xfrm>
          <a:prstGeom prst="rect">
            <a:avLst/>
          </a:prstGeom>
        </p:spPr>
        <p:txBody>
          <a:bodyPr anchor="t" rtlCol="false" tIns="0" lIns="0" bIns="0" rIns="0">
            <a:spAutoFit/>
          </a:bodyPr>
          <a:lstStyle/>
          <a:p>
            <a:pPr>
              <a:lnSpc>
                <a:spcPts val="8399"/>
              </a:lnSpc>
            </a:pPr>
            <a:r>
              <a:rPr lang="en-US" sz="6999">
                <a:solidFill>
                  <a:srgbClr val="F4F4F4"/>
                </a:solidFill>
                <a:latin typeface="DM Sans Bold"/>
              </a:rPr>
              <a:t>Kesimpulan</a:t>
            </a:r>
          </a:p>
        </p:txBody>
      </p:sp>
      <p:grpSp>
        <p:nvGrpSpPr>
          <p:cNvPr name="Group 4" id="4"/>
          <p:cNvGrpSpPr/>
          <p:nvPr/>
        </p:nvGrpSpPr>
        <p:grpSpPr>
          <a:xfrm rot="0">
            <a:off x="10744997" y="3084646"/>
            <a:ext cx="6514303" cy="3706495"/>
            <a:chOff x="0" y="0"/>
            <a:chExt cx="8685737" cy="4941993"/>
          </a:xfrm>
        </p:grpSpPr>
        <p:sp>
          <p:nvSpPr>
            <p:cNvPr name="TextBox 5" id="5"/>
            <p:cNvSpPr txBox="true"/>
            <p:nvPr/>
          </p:nvSpPr>
          <p:spPr>
            <a:xfrm rot="0">
              <a:off x="0" y="0"/>
              <a:ext cx="8685737" cy="558800"/>
            </a:xfrm>
            <a:prstGeom prst="rect">
              <a:avLst/>
            </a:prstGeom>
          </p:spPr>
          <p:txBody>
            <a:bodyPr anchor="t" rtlCol="false" tIns="0" lIns="0" bIns="0" rIns="0">
              <a:spAutoFit/>
            </a:bodyPr>
            <a:lstStyle/>
            <a:p>
              <a:pPr>
                <a:lnSpc>
                  <a:spcPts val="3360"/>
                </a:lnSpc>
              </a:pPr>
            </a:p>
          </p:txBody>
        </p:sp>
        <p:sp>
          <p:nvSpPr>
            <p:cNvPr name="TextBox 6" id="6"/>
            <p:cNvSpPr txBox="true"/>
            <p:nvPr/>
          </p:nvSpPr>
          <p:spPr>
            <a:xfrm rot="0">
              <a:off x="0" y="803275"/>
              <a:ext cx="8685737" cy="4138718"/>
            </a:xfrm>
            <a:prstGeom prst="rect">
              <a:avLst/>
            </a:prstGeom>
          </p:spPr>
          <p:txBody>
            <a:bodyPr anchor="t" rtlCol="false" tIns="0" lIns="0" bIns="0" rIns="0">
              <a:spAutoFit/>
            </a:bodyPr>
            <a:lstStyle/>
            <a:p>
              <a:pPr algn="l">
                <a:lnSpc>
                  <a:spcPts val="3080"/>
                </a:lnSpc>
              </a:pPr>
              <a:r>
                <a:rPr lang="en-US" sz="2200">
                  <a:solidFill>
                    <a:srgbClr val="F4F4F4"/>
                  </a:solidFill>
                  <a:latin typeface="DM Sans"/>
                </a:rPr>
                <a:t>Whitebox testing dan unit testing adalah dua metode pengujian perangkat lunak yang penting untuk memastikan kualitas kode. Whitebox testing menggunakan pengetahuan tentang struktur internal kode untuk menentukan input dan output yang diharapkan. Unit testing adalah metode pengujian yang menguji unit kode terkecil, biasanya fungsi atau metode.</a:t>
              </a:r>
            </a:p>
          </p:txBody>
        </p:sp>
      </p:grpSp>
      <p:grpSp>
        <p:nvGrpSpPr>
          <p:cNvPr name="Group 7" id="7"/>
          <p:cNvGrpSpPr/>
          <p:nvPr/>
        </p:nvGrpSpPr>
        <p:grpSpPr>
          <a:xfrm rot="0">
            <a:off x="663100" y="1619270"/>
            <a:ext cx="3033014" cy="988039"/>
            <a:chOff x="0" y="0"/>
            <a:chExt cx="4044019" cy="1317386"/>
          </a:xfrm>
        </p:grpSpPr>
        <p:sp>
          <p:nvSpPr>
            <p:cNvPr name="Freeform 8" id="8"/>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FCECE">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sp>
        <p:nvSpPr>
          <p:cNvPr name="TextBox 6" id="6"/>
          <p:cNvSpPr txBox="true"/>
          <p:nvPr/>
        </p:nvSpPr>
        <p:spPr>
          <a:xfrm rot="0">
            <a:off x="892748" y="166688"/>
            <a:ext cx="8251252" cy="3514725"/>
          </a:xfrm>
          <a:prstGeom prst="rect">
            <a:avLst/>
          </a:prstGeom>
        </p:spPr>
        <p:txBody>
          <a:bodyPr anchor="t" rtlCol="false" tIns="0" lIns="0" bIns="0" rIns="0">
            <a:spAutoFit/>
          </a:bodyPr>
          <a:lstStyle/>
          <a:p>
            <a:pPr>
              <a:lnSpc>
                <a:spcPts val="5640"/>
              </a:lnSpc>
            </a:pPr>
            <a:r>
              <a:rPr lang="en-US" sz="4700">
                <a:solidFill>
                  <a:srgbClr val="1F264D"/>
                </a:solidFill>
                <a:latin typeface="DM Sans Bold"/>
              </a:rPr>
              <a:t>Continuous Integration dan Continuous Deployment (CI/CD)</a:t>
            </a:r>
          </a:p>
          <a:p>
            <a:pPr algn="l" marL="0" indent="0" lvl="0">
              <a:lnSpc>
                <a:spcPts val="10800"/>
              </a:lnSpc>
            </a:pPr>
          </a:p>
        </p:txBody>
      </p:sp>
      <p:sp>
        <p:nvSpPr>
          <p:cNvPr name="TextBox 7" id="7"/>
          <p:cNvSpPr txBox="true"/>
          <p:nvPr/>
        </p:nvSpPr>
        <p:spPr>
          <a:xfrm rot="0">
            <a:off x="637793" y="5095875"/>
            <a:ext cx="12838368" cy="949434"/>
          </a:xfrm>
          <a:prstGeom prst="rect">
            <a:avLst/>
          </a:prstGeom>
        </p:spPr>
        <p:txBody>
          <a:bodyPr anchor="t" rtlCol="false" tIns="0" lIns="0" bIns="0" rIns="0">
            <a:spAutoFit/>
          </a:bodyPr>
          <a:lstStyle/>
          <a:p>
            <a:pPr marL="592798" indent="-296399" lvl="1">
              <a:lnSpc>
                <a:spcPts val="3843"/>
              </a:lnSpc>
              <a:buFont typeface="Arial"/>
              <a:buChar char="•"/>
            </a:pPr>
            <a:r>
              <a:rPr lang="en-US" sz="2745">
                <a:solidFill>
                  <a:srgbClr val="1F264D"/>
                </a:solidFill>
                <a:latin typeface="DM Sans"/>
              </a:rPr>
              <a:t>    </a:t>
            </a:r>
            <a:r>
              <a:rPr lang="en-US" sz="2745">
                <a:solidFill>
                  <a:srgbClr val="1F264D"/>
                </a:solidFill>
                <a:latin typeface="DM Sans Semi-Bold"/>
              </a:rPr>
              <a:t>Continuous Integration (CI)</a:t>
            </a:r>
          </a:p>
          <a:p>
            <a:pPr>
              <a:lnSpc>
                <a:spcPts val="3843"/>
              </a:lnSpc>
            </a:pPr>
          </a:p>
        </p:txBody>
      </p:sp>
      <p:sp>
        <p:nvSpPr>
          <p:cNvPr name="TextBox 8" id="8"/>
          <p:cNvSpPr txBox="true"/>
          <p:nvPr/>
        </p:nvSpPr>
        <p:spPr>
          <a:xfrm rot="0">
            <a:off x="139303" y="5830362"/>
            <a:ext cx="12838368" cy="382270"/>
          </a:xfrm>
          <a:prstGeom prst="rect">
            <a:avLst/>
          </a:prstGeom>
        </p:spPr>
        <p:txBody>
          <a:bodyPr anchor="t" rtlCol="false" tIns="0" lIns="0" bIns="0" rIns="0">
            <a:spAutoFit/>
          </a:bodyPr>
          <a:lstStyle/>
          <a:p>
            <a:pPr algn="ctr">
              <a:lnSpc>
                <a:spcPts val="3080"/>
              </a:lnSpc>
              <a:spcBef>
                <a:spcPct val="0"/>
              </a:spcBef>
            </a:pPr>
            <a:r>
              <a:rPr lang="en-US" sz="2200">
                <a:solidFill>
                  <a:srgbClr val="1F264D"/>
                </a:solidFill>
                <a:latin typeface="DM Sans"/>
              </a:rPr>
              <a:t>P</a:t>
            </a:r>
            <a:r>
              <a:rPr lang="en-US" sz="2200">
                <a:solidFill>
                  <a:srgbClr val="1F264D"/>
                </a:solidFill>
                <a:latin typeface="DM Sans"/>
              </a:rPr>
              <a:t>raktik mengintegrasikan kode secara otomatis ke dalam repositori bersama</a:t>
            </a:r>
          </a:p>
        </p:txBody>
      </p:sp>
      <p:sp>
        <p:nvSpPr>
          <p:cNvPr name="TextBox 9" id="9"/>
          <p:cNvSpPr txBox="true"/>
          <p:nvPr/>
        </p:nvSpPr>
        <p:spPr>
          <a:xfrm rot="0">
            <a:off x="637793" y="6660307"/>
            <a:ext cx="12838368" cy="949434"/>
          </a:xfrm>
          <a:prstGeom prst="rect">
            <a:avLst/>
          </a:prstGeom>
        </p:spPr>
        <p:txBody>
          <a:bodyPr anchor="t" rtlCol="false" tIns="0" lIns="0" bIns="0" rIns="0">
            <a:spAutoFit/>
          </a:bodyPr>
          <a:lstStyle/>
          <a:p>
            <a:pPr marL="592798" indent="-296399" lvl="1">
              <a:lnSpc>
                <a:spcPts val="3843"/>
              </a:lnSpc>
              <a:buFont typeface="Arial"/>
              <a:buChar char="•"/>
            </a:pPr>
            <a:r>
              <a:rPr lang="en-US" sz="2745">
                <a:solidFill>
                  <a:srgbClr val="1F264D"/>
                </a:solidFill>
                <a:latin typeface="DM Sans"/>
              </a:rPr>
              <a:t>    </a:t>
            </a:r>
            <a:r>
              <a:rPr lang="en-US" sz="2745">
                <a:solidFill>
                  <a:srgbClr val="1F264D"/>
                </a:solidFill>
                <a:latin typeface="DM Sans Semi-Bold"/>
              </a:rPr>
              <a:t>Continuous Deployment (CD)</a:t>
            </a:r>
          </a:p>
          <a:p>
            <a:pPr>
              <a:lnSpc>
                <a:spcPts val="3843"/>
              </a:lnSpc>
            </a:pPr>
          </a:p>
        </p:txBody>
      </p:sp>
      <p:sp>
        <p:nvSpPr>
          <p:cNvPr name="TextBox 10" id="10"/>
          <p:cNvSpPr txBox="true"/>
          <p:nvPr/>
        </p:nvSpPr>
        <p:spPr>
          <a:xfrm rot="0">
            <a:off x="892748" y="7394793"/>
            <a:ext cx="12838368" cy="382270"/>
          </a:xfrm>
          <a:prstGeom prst="rect">
            <a:avLst/>
          </a:prstGeom>
        </p:spPr>
        <p:txBody>
          <a:bodyPr anchor="t" rtlCol="false" tIns="0" lIns="0" bIns="0" rIns="0">
            <a:spAutoFit/>
          </a:bodyPr>
          <a:lstStyle/>
          <a:p>
            <a:pPr algn="ctr">
              <a:lnSpc>
                <a:spcPts val="3080"/>
              </a:lnSpc>
              <a:spcBef>
                <a:spcPct val="0"/>
              </a:spcBef>
            </a:pPr>
            <a:r>
              <a:rPr lang="en-US" sz="2200">
                <a:solidFill>
                  <a:srgbClr val="1F264D"/>
                </a:solidFill>
                <a:latin typeface="DM Sans"/>
              </a:rPr>
              <a:t>Proses otomatisasi rilis perangkat lunak ke produksi setelah melewati pengujian otomatis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DAFyYgnf0Os</dc:identifier>
  <dcterms:modified xsi:type="dcterms:W3CDTF">2011-08-01T06:04:30Z</dcterms:modified>
  <cp:revision>1</cp:revision>
  <dc:title>Presentasi Bisnis Ungu Terang Merah Muda Terang Putih 3D Studi Kasus dan Laporan</dc:title>
</cp:coreProperties>
</file>